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arlow 1 Bold" charset="1" panose="00000800000000000000"/>
      <p:regular r:id="rId24"/>
    </p:embeddedFont>
    <p:embeddedFont>
      <p:font typeface="Barlow 1" charset="1" panose="00000500000000000000"/>
      <p:regular r:id="rId25"/>
    </p:embeddedFont>
    <p:embeddedFont>
      <p:font typeface="Anton" charset="1" panose="000005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Barlow 1 Ultra-Bold" charset="1" panose="00000900000000000000"/>
      <p:regular r:id="rId29"/>
    </p:embeddedFont>
    <p:embeddedFont>
      <p:font typeface="Open Sans" charset="1" panose="020B0606030504020204"/>
      <p:regular r:id="rId30"/>
    </p:embeddedFont>
    <p:embeddedFont>
      <p:font typeface="Proxima Nova Condensed Bold" charset="1" panose="02000506030000020004"/>
      <p:regular r:id="rId31"/>
    </p:embeddedFont>
    <p:embeddedFont>
      <p:font typeface="Touvlo" charset="1" panose="020B0604030403020204"/>
      <p:regular r:id="rId32"/>
    </p:embeddedFont>
    <p:embeddedFont>
      <p:font typeface="TT Interphases" charset="1" panose="02000503020000020004"/>
      <p:regular r:id="rId33"/>
    </p:embeddedFont>
    <p:embeddedFont>
      <p:font typeface="Barlow 2 Bold" charset="1" panose="00000800000000000000"/>
      <p:regular r:id="rId34"/>
    </p:embeddedFont>
    <p:embeddedFont>
      <p:font typeface="Telegraf Bold" charset="1" panose="00000800000000000000"/>
      <p:regular r:id="rId35"/>
    </p:embeddedFont>
    <p:embeddedFont>
      <p:font typeface="Barlow 2" charset="1" panose="00000500000000000000"/>
      <p:regular r:id="rId36"/>
    </p:embeddedFont>
    <p:embeddedFont>
      <p:font typeface="DM Sans" charset="1" panose="00000000000000000000"/>
      <p:regular r:id="rId37"/>
    </p:embeddedFont>
    <p:embeddedFont>
      <p:font typeface="DM Sans Bold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80.jpeg" Type="http://schemas.openxmlformats.org/officeDocument/2006/relationships/image"/><Relationship Id="rId5" Target="../media/image81.jpeg" Type="http://schemas.openxmlformats.org/officeDocument/2006/relationships/image"/><Relationship Id="rId6" Target="../media/image82.jpe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jpeg" Type="http://schemas.openxmlformats.org/officeDocument/2006/relationships/image"/><Relationship Id="rId5" Target="../media/image86.jpeg" Type="http://schemas.openxmlformats.org/officeDocument/2006/relationships/image"/><Relationship Id="rId6" Target="../media/image87.jpeg" Type="http://schemas.openxmlformats.org/officeDocument/2006/relationships/image"/><Relationship Id="rId7" Target="../media/image88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image90.jpeg" Type="http://schemas.openxmlformats.org/officeDocument/2006/relationships/image"/><Relationship Id="rId4" Target="../media/image91.jpeg" Type="http://schemas.openxmlformats.org/officeDocument/2006/relationships/image"/><Relationship Id="rId5" Target="../media/image92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93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16" Target="../media/image108.png" Type="http://schemas.openxmlformats.org/officeDocument/2006/relationships/image"/><Relationship Id="rId17" Target="../media/image109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104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svg" Type="http://schemas.openxmlformats.org/officeDocument/2006/relationships/image"/><Relationship Id="rId12" Target="../media/image117.png" Type="http://schemas.openxmlformats.org/officeDocument/2006/relationships/image"/><Relationship Id="rId13" Target="../media/image11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3.jpe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19" Target="../media/image47.svg" Type="http://schemas.openxmlformats.org/officeDocument/2006/relationships/image"/><Relationship Id="rId2" Target="../media/image32.png" Type="http://schemas.openxmlformats.org/officeDocument/2006/relationships/image"/><Relationship Id="rId20" Target="../media/image7.png" Type="http://schemas.openxmlformats.org/officeDocument/2006/relationships/image"/><Relationship Id="rId21" Target="../media/image8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7.png" Type="http://schemas.openxmlformats.org/officeDocument/2006/relationships/image"/><Relationship Id="rId16" Target="../media/image8.svg" Type="http://schemas.openxmlformats.org/officeDocument/2006/relationships/image"/><Relationship Id="rId17" Target="../media/image69.png" Type="http://schemas.openxmlformats.org/officeDocument/2006/relationships/image"/><Relationship Id="rId18" Target="../media/image70.svg" Type="http://schemas.openxmlformats.org/officeDocument/2006/relationships/image"/><Relationship Id="rId19" Target="../media/image71.png" Type="http://schemas.openxmlformats.org/officeDocument/2006/relationships/image"/><Relationship Id="rId2" Target="../media/image1.png" Type="http://schemas.openxmlformats.org/officeDocument/2006/relationships/image"/><Relationship Id="rId20" Target="../media/image72.svg" Type="http://schemas.openxmlformats.org/officeDocument/2006/relationships/image"/><Relationship Id="rId21" Target="../media/image73.png" Type="http://schemas.openxmlformats.org/officeDocument/2006/relationships/image"/><Relationship Id="rId22" Target="../media/image74.svg" Type="http://schemas.openxmlformats.org/officeDocument/2006/relationships/image"/><Relationship Id="rId23" Target="../media/image75.png" Type="http://schemas.openxmlformats.org/officeDocument/2006/relationships/image"/><Relationship Id="rId24" Target="../media/image76.sv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Relationship Id="rId3" Target="../media/image78.jpeg" Type="http://schemas.openxmlformats.org/officeDocument/2006/relationships/image"/><Relationship Id="rId4" Target="../media/image79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29783">
            <a:off x="14948236" y="-1152429"/>
            <a:ext cx="5633499" cy="3971617"/>
          </a:xfrm>
          <a:custGeom>
            <a:avLst/>
            <a:gdLst/>
            <a:ahLst/>
            <a:cxnLst/>
            <a:rect r="r" b="b" t="t" l="l"/>
            <a:pathLst>
              <a:path h="3971617" w="5633499">
                <a:moveTo>
                  <a:pt x="0" y="0"/>
                </a:moveTo>
                <a:lnTo>
                  <a:pt x="5633499" y="0"/>
                </a:lnTo>
                <a:lnTo>
                  <a:pt x="5633499" y="3971617"/>
                </a:lnTo>
                <a:lnTo>
                  <a:pt x="0" y="397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850281" y="-208658"/>
            <a:ext cx="9005545" cy="3241996"/>
          </a:xfrm>
          <a:custGeom>
            <a:avLst/>
            <a:gdLst/>
            <a:ahLst/>
            <a:cxnLst/>
            <a:rect r="r" b="b" t="t" l="l"/>
            <a:pathLst>
              <a:path h="3241996" w="9005545">
                <a:moveTo>
                  <a:pt x="9005545" y="3241996"/>
                </a:moveTo>
                <a:lnTo>
                  <a:pt x="0" y="3241996"/>
                </a:lnTo>
                <a:lnTo>
                  <a:pt x="0" y="0"/>
                </a:lnTo>
                <a:lnTo>
                  <a:pt x="9005545" y="0"/>
                </a:lnTo>
                <a:lnTo>
                  <a:pt x="9005545" y="32419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235436">
            <a:off x="-2039986" y="-1061160"/>
            <a:ext cx="5111790" cy="3603812"/>
          </a:xfrm>
          <a:custGeom>
            <a:avLst/>
            <a:gdLst/>
            <a:ahLst/>
            <a:cxnLst/>
            <a:rect r="r" b="b" t="t" l="l"/>
            <a:pathLst>
              <a:path h="3603812" w="5111790">
                <a:moveTo>
                  <a:pt x="0" y="0"/>
                </a:moveTo>
                <a:lnTo>
                  <a:pt x="5111790" y="0"/>
                </a:lnTo>
                <a:lnTo>
                  <a:pt x="5111790" y="3603813"/>
                </a:lnTo>
                <a:lnTo>
                  <a:pt x="0" y="360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2340" y="3090488"/>
            <a:ext cx="10031839" cy="19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6800" b="true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 Proyecto </a:t>
            </a:r>
          </a:p>
          <a:p>
            <a:pPr algn="ctr" marL="0" indent="0" lvl="0">
              <a:lnSpc>
                <a:spcPts val="7548"/>
              </a:lnSpc>
            </a:pPr>
            <a:r>
              <a:rPr lang="en-US" b="true" sz="680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MyGoalFinance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46768" y="7828408"/>
            <a:ext cx="7260559" cy="2613801"/>
          </a:xfrm>
          <a:custGeom>
            <a:avLst/>
            <a:gdLst/>
            <a:ahLst/>
            <a:cxnLst/>
            <a:rect r="r" b="b" t="t" l="l"/>
            <a:pathLst>
              <a:path h="2613801" w="7260559">
                <a:moveTo>
                  <a:pt x="0" y="0"/>
                </a:moveTo>
                <a:lnTo>
                  <a:pt x="7260558" y="0"/>
                </a:lnTo>
                <a:lnTo>
                  <a:pt x="7260558" y="2613801"/>
                </a:lnTo>
                <a:lnTo>
                  <a:pt x="0" y="2613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483586" y="-1316653"/>
            <a:ext cx="3512286" cy="4114800"/>
          </a:xfrm>
          <a:custGeom>
            <a:avLst/>
            <a:gdLst/>
            <a:ahLst/>
            <a:cxnLst/>
            <a:rect r="r" b="b" t="t" l="l"/>
            <a:pathLst>
              <a:path h="4114800" w="3512286">
                <a:moveTo>
                  <a:pt x="0" y="0"/>
                </a:moveTo>
                <a:lnTo>
                  <a:pt x="3512286" y="0"/>
                </a:lnTo>
                <a:lnTo>
                  <a:pt x="35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621526" y="8692287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229783">
            <a:off x="6325328" y="10866756"/>
            <a:ext cx="5633499" cy="3971617"/>
          </a:xfrm>
          <a:custGeom>
            <a:avLst/>
            <a:gdLst/>
            <a:ahLst/>
            <a:cxnLst/>
            <a:rect r="r" b="b" t="t" l="l"/>
            <a:pathLst>
              <a:path h="3971617" w="5633499">
                <a:moveTo>
                  <a:pt x="0" y="0"/>
                </a:moveTo>
                <a:lnTo>
                  <a:pt x="5633499" y="0"/>
                </a:lnTo>
                <a:lnTo>
                  <a:pt x="5633499" y="3971616"/>
                </a:lnTo>
                <a:lnTo>
                  <a:pt x="0" y="397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3053" y="5585577"/>
            <a:ext cx="6603368" cy="140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752" indent="-287376" lvl="1">
              <a:lnSpc>
                <a:spcPts val="3726"/>
              </a:lnSpc>
              <a:buFont typeface="Arial"/>
              <a:buChar char="•"/>
            </a:pP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247023" y="2462395"/>
            <a:ext cx="5156854" cy="5612903"/>
          </a:xfrm>
          <a:custGeom>
            <a:avLst/>
            <a:gdLst/>
            <a:ahLst/>
            <a:cxnLst/>
            <a:rect r="r" b="b" t="t" l="l"/>
            <a:pathLst>
              <a:path h="5612903" w="5156854">
                <a:moveTo>
                  <a:pt x="0" y="0"/>
                </a:moveTo>
                <a:lnTo>
                  <a:pt x="5156854" y="0"/>
                </a:lnTo>
                <a:lnTo>
                  <a:pt x="5156854" y="5612903"/>
                </a:lnTo>
                <a:lnTo>
                  <a:pt x="0" y="56129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3053" y="5585577"/>
            <a:ext cx="6603368" cy="42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752" indent="-287376" lvl="1">
              <a:lnSpc>
                <a:spcPts val="3726"/>
              </a:lnSpc>
              <a:buFont typeface="Arial"/>
              <a:buChar char="•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Autores:</a:t>
            </a:r>
          </a:p>
          <a:p>
            <a:pPr algn="l" marL="1149504" indent="-383168" lvl="2">
              <a:lnSpc>
                <a:spcPts val="3726"/>
              </a:lnSpc>
              <a:buFont typeface="Arial"/>
              <a:buChar char="⚬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Lucas Riffo</a:t>
            </a:r>
          </a:p>
          <a:p>
            <a:pPr algn="l" marL="1149504" indent="-383168" lvl="2">
              <a:lnSpc>
                <a:spcPts val="3726"/>
              </a:lnSpc>
              <a:buFont typeface="Arial"/>
              <a:buChar char="⚬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Alfredo Muñoz</a:t>
            </a:r>
          </a:p>
          <a:p>
            <a:pPr algn="l" marL="1149504" indent="-383168" lvl="2">
              <a:lnSpc>
                <a:spcPts val="3726"/>
              </a:lnSpc>
              <a:buFont typeface="Arial"/>
              <a:buChar char="⚬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Luis Alarcón</a:t>
            </a:r>
          </a:p>
          <a:p>
            <a:pPr algn="l" marL="1149504" indent="-383168" lvl="2">
              <a:lnSpc>
                <a:spcPts val="3726"/>
              </a:lnSpc>
              <a:buFont typeface="Arial"/>
              <a:buChar char="⚬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Benjamín Pérez</a:t>
            </a:r>
          </a:p>
          <a:p>
            <a:pPr algn="l" marL="574752" indent="-287376" lvl="1">
              <a:lnSpc>
                <a:spcPts val="3726"/>
              </a:lnSpc>
              <a:buFont typeface="Arial"/>
              <a:buChar char="•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Docente: Aldo Alberto Martínez Órdenes</a:t>
            </a:r>
          </a:p>
          <a:p>
            <a:pPr algn="l" marL="574752" indent="-287376" lvl="1">
              <a:lnSpc>
                <a:spcPts val="3726"/>
              </a:lnSpc>
              <a:buFont typeface="Arial"/>
              <a:buChar char="•"/>
            </a:pPr>
            <a:r>
              <a:rPr lang="en-US" sz="2662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Carrera: Ingeniería Informática</a:t>
            </a:r>
          </a:p>
          <a:p>
            <a:pPr algn="l">
              <a:lnSpc>
                <a:spcPts val="3726"/>
              </a:lnSpc>
            </a:pPr>
          </a:p>
          <a:p>
            <a:pPr algn="l">
              <a:lnSpc>
                <a:spcPts val="372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80245" y="-2053613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7"/>
                </a:lnTo>
                <a:lnTo>
                  <a:pt x="0" y="352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2050"/>
            <a:ext cx="11144250" cy="195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4"/>
              </a:lnSpc>
            </a:pPr>
            <a:r>
              <a:rPr lang="en-US" b="true" sz="7494">
                <a:solidFill>
                  <a:srgbClr val="FFFFFF"/>
                </a:solidFill>
                <a:latin typeface="Barlow 1 Bold"/>
                <a:ea typeface="Barlow 1 Bold"/>
                <a:cs typeface="Barlow 1 Bold"/>
                <a:sym typeface="Barlow 1 Bold"/>
              </a:rPr>
              <a:t>Segmentos de clientes en MyGoalFinance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3352800"/>
            <a:ext cx="5448300" cy="4476750"/>
            <a:chOff x="0" y="0"/>
            <a:chExt cx="1474019" cy="1211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4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419850" y="3352800"/>
            <a:ext cx="5448300" cy="4476750"/>
            <a:chOff x="0" y="0"/>
            <a:chExt cx="1474019" cy="1211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5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172950" y="3352800"/>
            <a:ext cx="5448300" cy="4476750"/>
            <a:chOff x="0" y="0"/>
            <a:chExt cx="1474019" cy="12111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6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666750" y="8104809"/>
            <a:ext cx="5448300" cy="1240155"/>
            <a:chOff x="0" y="0"/>
            <a:chExt cx="7264400" cy="16535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87D1F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JÓVENES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Empleados con ingresos estables que buscan ahorrar.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19850" y="8104809"/>
            <a:ext cx="5448300" cy="1240155"/>
            <a:chOff x="0" y="0"/>
            <a:chExt cx="7264400" cy="16535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87D1F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FREELANCERS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Necesitan control de flujo de caja por proyecto.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72950" y="8104809"/>
            <a:ext cx="5448300" cy="1240155"/>
            <a:chOff x="0" y="0"/>
            <a:chExt cx="7264400" cy="165354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87D1F8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INCLUSIÓN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FFFFFF"/>
                  </a:solidFill>
                  <a:latin typeface="Touvlo"/>
                  <a:ea typeface="Touvlo"/>
                  <a:cs typeface="Touvlo"/>
                  <a:sym typeface="Touvlo"/>
                </a:rPr>
                <a:t>Usuarios interesados en aprender a gestionar finanzas.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8762295">
            <a:off x="-2021424" y="-1279907"/>
            <a:ext cx="4042848" cy="2850208"/>
          </a:xfrm>
          <a:custGeom>
            <a:avLst/>
            <a:gdLst/>
            <a:ahLst/>
            <a:cxnLst/>
            <a:rect r="r" b="b" t="t" l="l"/>
            <a:pathLst>
              <a:path h="2850208" w="4042848">
                <a:moveTo>
                  <a:pt x="0" y="0"/>
                </a:moveTo>
                <a:lnTo>
                  <a:pt x="4042848" y="0"/>
                </a:lnTo>
                <a:lnTo>
                  <a:pt x="4042848" y="2850208"/>
                </a:lnTo>
                <a:lnTo>
                  <a:pt x="0" y="2850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E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527442">
            <a:off x="14501108" y="-5422317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96400" y="666750"/>
            <a:ext cx="2876550" cy="2686050"/>
            <a:chOff x="0" y="0"/>
            <a:chExt cx="738346" cy="689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8346" cy="689449"/>
            </a:xfrm>
            <a:custGeom>
              <a:avLst/>
              <a:gdLst/>
              <a:ahLst/>
              <a:cxnLst/>
              <a:rect r="r" b="b" t="t" l="l"/>
              <a:pathLst>
                <a:path h="689449" w="738346">
                  <a:moveTo>
                    <a:pt x="107656" y="0"/>
                  </a:moveTo>
                  <a:lnTo>
                    <a:pt x="630690" y="0"/>
                  </a:lnTo>
                  <a:cubicBezTo>
                    <a:pt x="659242" y="0"/>
                    <a:pt x="686625" y="11342"/>
                    <a:pt x="706814" y="31532"/>
                  </a:cubicBezTo>
                  <a:cubicBezTo>
                    <a:pt x="727004" y="51721"/>
                    <a:pt x="738346" y="79104"/>
                    <a:pt x="738346" y="107656"/>
                  </a:cubicBezTo>
                  <a:lnTo>
                    <a:pt x="738346" y="581793"/>
                  </a:lnTo>
                  <a:cubicBezTo>
                    <a:pt x="738346" y="641250"/>
                    <a:pt x="690147" y="689449"/>
                    <a:pt x="630690" y="689449"/>
                  </a:cubicBezTo>
                  <a:lnTo>
                    <a:pt x="107656" y="689449"/>
                  </a:lnTo>
                  <a:cubicBezTo>
                    <a:pt x="79104" y="689449"/>
                    <a:pt x="51721" y="678107"/>
                    <a:pt x="31532" y="657917"/>
                  </a:cubicBezTo>
                  <a:cubicBezTo>
                    <a:pt x="11342" y="637728"/>
                    <a:pt x="0" y="610345"/>
                    <a:pt x="0" y="581793"/>
                  </a:cubicBezTo>
                  <a:lnTo>
                    <a:pt x="0" y="107656"/>
                  </a:lnTo>
                  <a:cubicBezTo>
                    <a:pt x="0" y="79104"/>
                    <a:pt x="11342" y="51721"/>
                    <a:pt x="31532" y="31532"/>
                  </a:cubicBezTo>
                  <a:cubicBezTo>
                    <a:pt x="51721" y="11342"/>
                    <a:pt x="79104" y="0"/>
                    <a:pt x="107656" y="0"/>
                  </a:cubicBezTo>
                  <a:close/>
                </a:path>
              </a:pathLst>
            </a:custGeom>
            <a:blipFill>
              <a:blip r:embed="rId4"/>
              <a:stretch>
                <a:fillRect l="-135" t="0" r="-135" b="0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3306425" y="5139734"/>
            <a:ext cx="2876550" cy="2689816"/>
            <a:chOff x="0" y="0"/>
            <a:chExt cx="738346" cy="6904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8346" cy="690415"/>
            </a:xfrm>
            <a:custGeom>
              <a:avLst/>
              <a:gdLst/>
              <a:ahLst/>
              <a:cxnLst/>
              <a:rect r="r" b="b" t="t" l="l"/>
              <a:pathLst>
                <a:path h="690415" w="738346">
                  <a:moveTo>
                    <a:pt x="107656" y="0"/>
                  </a:moveTo>
                  <a:lnTo>
                    <a:pt x="630690" y="0"/>
                  </a:lnTo>
                  <a:cubicBezTo>
                    <a:pt x="659242" y="0"/>
                    <a:pt x="686625" y="11342"/>
                    <a:pt x="706814" y="31532"/>
                  </a:cubicBezTo>
                  <a:cubicBezTo>
                    <a:pt x="727004" y="51721"/>
                    <a:pt x="738346" y="79104"/>
                    <a:pt x="738346" y="107656"/>
                  </a:cubicBezTo>
                  <a:lnTo>
                    <a:pt x="738346" y="582760"/>
                  </a:lnTo>
                  <a:cubicBezTo>
                    <a:pt x="738346" y="642216"/>
                    <a:pt x="690147" y="690415"/>
                    <a:pt x="630690" y="690415"/>
                  </a:cubicBezTo>
                  <a:lnTo>
                    <a:pt x="107656" y="690415"/>
                  </a:lnTo>
                  <a:cubicBezTo>
                    <a:pt x="79104" y="690415"/>
                    <a:pt x="51721" y="679073"/>
                    <a:pt x="31532" y="658884"/>
                  </a:cubicBezTo>
                  <a:cubicBezTo>
                    <a:pt x="11342" y="638694"/>
                    <a:pt x="0" y="611312"/>
                    <a:pt x="0" y="582760"/>
                  </a:cubicBezTo>
                  <a:lnTo>
                    <a:pt x="0" y="107656"/>
                  </a:lnTo>
                  <a:cubicBezTo>
                    <a:pt x="0" y="79104"/>
                    <a:pt x="11342" y="51721"/>
                    <a:pt x="31532" y="31532"/>
                  </a:cubicBezTo>
                  <a:cubicBezTo>
                    <a:pt x="51721" y="11342"/>
                    <a:pt x="79104" y="0"/>
                    <a:pt x="107656" y="0"/>
                  </a:cubicBezTo>
                  <a:close/>
                </a:path>
              </a:pathLst>
            </a:custGeom>
            <a:blipFill>
              <a:blip r:embed="rId5"/>
              <a:stretch>
                <a:fillRect l="-205" t="0" r="-205" b="0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06425" y="666750"/>
            <a:ext cx="2876550" cy="2686050"/>
            <a:chOff x="0" y="0"/>
            <a:chExt cx="738346" cy="6894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8346" cy="689449"/>
            </a:xfrm>
            <a:custGeom>
              <a:avLst/>
              <a:gdLst/>
              <a:ahLst/>
              <a:cxnLst/>
              <a:rect r="r" b="b" t="t" l="l"/>
              <a:pathLst>
                <a:path h="689449" w="738346">
                  <a:moveTo>
                    <a:pt x="107656" y="0"/>
                  </a:moveTo>
                  <a:lnTo>
                    <a:pt x="630690" y="0"/>
                  </a:lnTo>
                  <a:cubicBezTo>
                    <a:pt x="659242" y="0"/>
                    <a:pt x="686625" y="11342"/>
                    <a:pt x="706814" y="31532"/>
                  </a:cubicBezTo>
                  <a:cubicBezTo>
                    <a:pt x="727004" y="51721"/>
                    <a:pt x="738346" y="79104"/>
                    <a:pt x="738346" y="107656"/>
                  </a:cubicBezTo>
                  <a:lnTo>
                    <a:pt x="738346" y="581793"/>
                  </a:lnTo>
                  <a:cubicBezTo>
                    <a:pt x="738346" y="641250"/>
                    <a:pt x="690147" y="689449"/>
                    <a:pt x="630690" y="689449"/>
                  </a:cubicBezTo>
                  <a:lnTo>
                    <a:pt x="107656" y="689449"/>
                  </a:lnTo>
                  <a:cubicBezTo>
                    <a:pt x="79104" y="689449"/>
                    <a:pt x="51721" y="678107"/>
                    <a:pt x="31532" y="657917"/>
                  </a:cubicBezTo>
                  <a:cubicBezTo>
                    <a:pt x="11342" y="637728"/>
                    <a:pt x="0" y="610345"/>
                    <a:pt x="0" y="581793"/>
                  </a:cubicBezTo>
                  <a:lnTo>
                    <a:pt x="0" y="107656"/>
                  </a:lnTo>
                  <a:cubicBezTo>
                    <a:pt x="0" y="79104"/>
                    <a:pt x="11342" y="51721"/>
                    <a:pt x="31532" y="31532"/>
                  </a:cubicBezTo>
                  <a:cubicBezTo>
                    <a:pt x="51721" y="11342"/>
                    <a:pt x="79104" y="0"/>
                    <a:pt x="107656" y="0"/>
                  </a:cubicBezTo>
                  <a:close/>
                </a:path>
              </a:pathLst>
            </a:custGeom>
            <a:blipFill>
              <a:blip r:embed="rId6"/>
              <a:stretch>
                <a:fillRect l="-135" t="0" r="-135" b="0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296400" y="5143500"/>
            <a:ext cx="2876550" cy="2722157"/>
            <a:chOff x="0" y="0"/>
            <a:chExt cx="738346" cy="698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8346" cy="698717"/>
            </a:xfrm>
            <a:custGeom>
              <a:avLst/>
              <a:gdLst/>
              <a:ahLst/>
              <a:cxnLst/>
              <a:rect r="r" b="b" t="t" l="l"/>
              <a:pathLst>
                <a:path h="698717" w="738346">
                  <a:moveTo>
                    <a:pt x="107656" y="0"/>
                  </a:moveTo>
                  <a:lnTo>
                    <a:pt x="630690" y="0"/>
                  </a:lnTo>
                  <a:cubicBezTo>
                    <a:pt x="659242" y="0"/>
                    <a:pt x="686625" y="11342"/>
                    <a:pt x="706814" y="31532"/>
                  </a:cubicBezTo>
                  <a:cubicBezTo>
                    <a:pt x="727004" y="51721"/>
                    <a:pt x="738346" y="79104"/>
                    <a:pt x="738346" y="107656"/>
                  </a:cubicBezTo>
                  <a:lnTo>
                    <a:pt x="738346" y="591061"/>
                  </a:lnTo>
                  <a:cubicBezTo>
                    <a:pt x="738346" y="619613"/>
                    <a:pt x="727004" y="646996"/>
                    <a:pt x="706814" y="667185"/>
                  </a:cubicBezTo>
                  <a:cubicBezTo>
                    <a:pt x="686625" y="687374"/>
                    <a:pt x="659242" y="698717"/>
                    <a:pt x="630690" y="698717"/>
                  </a:cubicBezTo>
                  <a:lnTo>
                    <a:pt x="107656" y="698717"/>
                  </a:lnTo>
                  <a:cubicBezTo>
                    <a:pt x="79104" y="698717"/>
                    <a:pt x="51721" y="687374"/>
                    <a:pt x="31532" y="667185"/>
                  </a:cubicBezTo>
                  <a:cubicBezTo>
                    <a:pt x="11342" y="646996"/>
                    <a:pt x="0" y="619613"/>
                    <a:pt x="0" y="591061"/>
                  </a:cubicBezTo>
                  <a:lnTo>
                    <a:pt x="0" y="107656"/>
                  </a:lnTo>
                  <a:cubicBezTo>
                    <a:pt x="0" y="79104"/>
                    <a:pt x="11342" y="51721"/>
                    <a:pt x="31532" y="31532"/>
                  </a:cubicBezTo>
                  <a:cubicBezTo>
                    <a:pt x="51721" y="11342"/>
                    <a:pt x="79104" y="0"/>
                    <a:pt x="107656" y="0"/>
                  </a:cubicBezTo>
                  <a:close/>
                </a:path>
              </a:pathLst>
            </a:custGeom>
            <a:blipFill>
              <a:blip r:embed="rId7"/>
              <a:stretch>
                <a:fillRect l="-203" t="0" r="-203" b="0"/>
              </a:stretch>
            </a:blipFill>
            <a:ln w="190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421819" y="3514725"/>
            <a:ext cx="8324850" cy="340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8799">
                <a:solidFill>
                  <a:srgbClr val="F3F6F9"/>
                </a:solidFill>
                <a:latin typeface="Barlow 1 Bold"/>
                <a:ea typeface="Barlow 1 Bold"/>
                <a:cs typeface="Barlow 1 Bold"/>
                <a:sym typeface="Barlow 1 Bold"/>
              </a:rPr>
              <a:t>Estrategias de adquisición de usuarios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96400" y="3632791"/>
            <a:ext cx="2876550" cy="1337435"/>
            <a:chOff x="0" y="0"/>
            <a:chExt cx="3835400" cy="178324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3834751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9"/>
                </a:lnSpc>
                <a:spcBef>
                  <a:spcPct val="0"/>
                </a:spcBef>
              </a:pPr>
              <a:r>
                <a:rPr lang="en-US" b="true" sz="2282">
                  <a:solidFill>
                    <a:srgbClr val="F3F6F9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REDES SOCIALES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3560"/>
              <a:ext cx="3835400" cy="1159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5"/>
                </a:lnSpc>
              </a:pPr>
              <a:r>
                <a:rPr lang="en-US" sz="1827">
                  <a:solidFill>
                    <a:srgbClr val="CCD9F1"/>
                  </a:solidFill>
                  <a:latin typeface="Touvlo"/>
                  <a:ea typeface="Touvlo"/>
                  <a:cs typeface="Touvlo"/>
                  <a:sym typeface="Touvlo"/>
                </a:rPr>
                <a:t>Contenido orgánico en plataformas de video y redes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06425" y="3632791"/>
            <a:ext cx="2876550" cy="1308860"/>
            <a:chOff x="0" y="0"/>
            <a:chExt cx="3835400" cy="174514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3834751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3F6F9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ALIANZAS ESTRATEGICAS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85460"/>
              <a:ext cx="3835400" cy="1159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5"/>
                </a:lnSpc>
              </a:pPr>
              <a:r>
                <a:rPr lang="en-US" sz="1827">
                  <a:solidFill>
                    <a:srgbClr val="CCD9F1"/>
                  </a:solidFill>
                  <a:latin typeface="Touvlo"/>
                  <a:ea typeface="Touvlo"/>
                  <a:cs typeface="Touvlo"/>
                  <a:sym typeface="Touvlo"/>
                </a:rPr>
                <a:t>Convenios con instituciones y influencers financieros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6400" y="8109541"/>
            <a:ext cx="2876550" cy="1042160"/>
            <a:chOff x="0" y="0"/>
            <a:chExt cx="3835400" cy="138954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3834751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9"/>
                </a:lnSpc>
                <a:spcBef>
                  <a:spcPct val="0"/>
                </a:spcBef>
              </a:pPr>
              <a:r>
                <a:rPr lang="en-US" b="true" sz="2282">
                  <a:solidFill>
                    <a:srgbClr val="F3F6F9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CONTENIDO EDUCATIVO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3560"/>
              <a:ext cx="3835400" cy="765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5"/>
                </a:lnSpc>
              </a:pPr>
              <a:r>
                <a:rPr lang="en-US" sz="1827">
                  <a:solidFill>
                    <a:srgbClr val="CCD9F1"/>
                  </a:solidFill>
                  <a:latin typeface="Touvlo"/>
                  <a:ea typeface="Touvlo"/>
                  <a:cs typeface="Touvlo"/>
                  <a:sym typeface="Touvlo"/>
                </a:rPr>
                <a:t>Guías y posts sobre ahorro y presupuesto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06425" y="8109541"/>
            <a:ext cx="2876550" cy="1013585"/>
            <a:chOff x="0" y="0"/>
            <a:chExt cx="3835400" cy="135144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3834751" cy="40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9"/>
                </a:lnSpc>
                <a:spcBef>
                  <a:spcPct val="0"/>
                </a:spcBef>
              </a:pPr>
              <a:r>
                <a:rPr lang="en-US" b="true" sz="2082">
                  <a:solidFill>
                    <a:srgbClr val="F3F6F9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PROGRAMA DE REFERIDOS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85460"/>
              <a:ext cx="3835400" cy="765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5"/>
                </a:lnSpc>
              </a:pPr>
              <a:r>
                <a:rPr lang="en-US" sz="1827">
                  <a:solidFill>
                    <a:srgbClr val="CCD9F1"/>
                  </a:solidFill>
                  <a:latin typeface="Touvlo"/>
                  <a:ea typeface="Touvlo"/>
                  <a:cs typeface="Touvlo"/>
                  <a:sym typeface="Touvlo"/>
                </a:rPr>
                <a:t>Invita a amigos y gana meses premium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1247539" y="-1762344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9" y="0"/>
                </a:lnTo>
                <a:lnTo>
                  <a:pt x="6253479" y="3524688"/>
                </a:lnTo>
                <a:lnTo>
                  <a:pt x="0" y="3524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9245731">
            <a:off x="-1599605" y="7659509"/>
            <a:ext cx="4042848" cy="2850208"/>
          </a:xfrm>
          <a:custGeom>
            <a:avLst/>
            <a:gdLst/>
            <a:ahLst/>
            <a:cxnLst/>
            <a:rect r="r" b="b" t="t" l="l"/>
            <a:pathLst>
              <a:path h="2850208" w="4042848">
                <a:moveTo>
                  <a:pt x="0" y="0"/>
                </a:moveTo>
                <a:lnTo>
                  <a:pt x="4042848" y="0"/>
                </a:lnTo>
                <a:lnTo>
                  <a:pt x="4042848" y="2850207"/>
                </a:lnTo>
                <a:lnTo>
                  <a:pt x="0" y="2850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443" y="477596"/>
            <a:ext cx="17061113" cy="90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68"/>
              </a:lnSpc>
              <a:spcBef>
                <a:spcPct val="0"/>
              </a:spcBef>
            </a:pPr>
            <a:r>
              <a:rPr lang="en-US" b="true" sz="6768" spc="-135">
                <a:solidFill>
                  <a:srgbClr val="F9F9F9"/>
                </a:solidFill>
                <a:latin typeface="Barlow 1 Bold"/>
                <a:ea typeface="Barlow 1 Bold"/>
                <a:cs typeface="Barlow 1 Bold"/>
                <a:sym typeface="Barlow 1 Bold"/>
              </a:rPr>
              <a:t>Riesgos y mitigaciones clave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99470" y="1866160"/>
            <a:ext cx="3992829" cy="1370753"/>
            <a:chOff x="0" y="0"/>
            <a:chExt cx="5323772" cy="18276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7625"/>
              <a:ext cx="5323772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Baja conversión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64907"/>
              <a:ext cx="5323772" cy="862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</a:t>
              </a: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esgo: Muchos usuarios se quedan solo en el Plan Free.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745343"/>
              <a:ext cx="5323772" cy="0"/>
            </a:xfrm>
            <a:prstGeom prst="line">
              <a:avLst/>
            </a:prstGeom>
            <a:ln cap="flat" w="254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99470" y="6190941"/>
            <a:ext cx="4001242" cy="1721516"/>
            <a:chOff x="0" y="0"/>
            <a:chExt cx="5334990" cy="22953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218" y="57150"/>
              <a:ext cx="5323772" cy="430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99"/>
                </a:lnSpc>
              </a:pPr>
              <a:r>
                <a:rPr lang="en-US" b="true" sz="2399" spc="-47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Dependencia de ingresos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102"/>
              <a:ext cx="5323772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</a:t>
              </a: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esgo: Depender únicamente de suscripciones individuales.</a:t>
              </a:r>
            </a:p>
            <a:p>
              <a:pPr algn="just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792480"/>
              <a:ext cx="5323772" cy="0"/>
            </a:xfrm>
            <a:prstGeom prst="line">
              <a:avLst/>
            </a:prstGeom>
            <a:ln cap="flat" w="254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299022" y="6188415"/>
            <a:ext cx="3941303" cy="1765301"/>
            <a:chOff x="0" y="0"/>
            <a:chExt cx="5255071" cy="235373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5255071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Temas regulatorios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740" y="1046481"/>
              <a:ext cx="5242331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Riesgo: Exigencias normativas y protección de datos financieros de los usuarios.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12740" y="786130"/>
              <a:ext cx="5242331" cy="0"/>
            </a:xfrm>
            <a:prstGeom prst="line">
              <a:avLst/>
            </a:prstGeom>
            <a:ln cap="flat" w="254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74836" y="1866160"/>
            <a:ext cx="3770239" cy="2686050"/>
            <a:chOff x="0" y="0"/>
            <a:chExt cx="910777" cy="6488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0777" cy="648869"/>
            </a:xfrm>
            <a:custGeom>
              <a:avLst/>
              <a:gdLst/>
              <a:ahLst/>
              <a:cxnLst/>
              <a:rect r="r" b="b" t="t" l="l"/>
              <a:pathLst>
                <a:path h="648869" w="910777">
                  <a:moveTo>
                    <a:pt x="51336" y="0"/>
                  </a:moveTo>
                  <a:lnTo>
                    <a:pt x="859441" y="0"/>
                  </a:lnTo>
                  <a:cubicBezTo>
                    <a:pt x="887793" y="0"/>
                    <a:pt x="910777" y="22984"/>
                    <a:pt x="910777" y="51336"/>
                  </a:cubicBezTo>
                  <a:lnTo>
                    <a:pt x="910777" y="597534"/>
                  </a:lnTo>
                  <a:cubicBezTo>
                    <a:pt x="910777" y="625885"/>
                    <a:pt x="887793" y="648869"/>
                    <a:pt x="859441" y="648869"/>
                  </a:cubicBezTo>
                  <a:lnTo>
                    <a:pt x="51336" y="648869"/>
                  </a:lnTo>
                  <a:cubicBezTo>
                    <a:pt x="22984" y="648869"/>
                    <a:pt x="0" y="625885"/>
                    <a:pt x="0" y="597534"/>
                  </a:cubicBezTo>
                  <a:lnTo>
                    <a:pt x="0" y="51336"/>
                  </a:lnTo>
                  <a:cubicBezTo>
                    <a:pt x="0" y="22984"/>
                    <a:pt x="22984" y="0"/>
                    <a:pt x="5133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3585" r="0" b="-2358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5809" y="1866160"/>
            <a:ext cx="3770239" cy="2686050"/>
            <a:chOff x="0" y="0"/>
            <a:chExt cx="910777" cy="6488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0777" cy="648869"/>
            </a:xfrm>
            <a:custGeom>
              <a:avLst/>
              <a:gdLst/>
              <a:ahLst/>
              <a:cxnLst/>
              <a:rect r="r" b="b" t="t" l="l"/>
              <a:pathLst>
                <a:path h="648869" w="910777">
                  <a:moveTo>
                    <a:pt x="51336" y="0"/>
                  </a:moveTo>
                  <a:lnTo>
                    <a:pt x="859441" y="0"/>
                  </a:lnTo>
                  <a:cubicBezTo>
                    <a:pt x="887793" y="0"/>
                    <a:pt x="910777" y="22984"/>
                    <a:pt x="910777" y="51336"/>
                  </a:cubicBezTo>
                  <a:lnTo>
                    <a:pt x="910777" y="597534"/>
                  </a:lnTo>
                  <a:cubicBezTo>
                    <a:pt x="910777" y="625885"/>
                    <a:pt x="887793" y="648869"/>
                    <a:pt x="859441" y="648869"/>
                  </a:cubicBezTo>
                  <a:lnTo>
                    <a:pt x="51336" y="648869"/>
                  </a:lnTo>
                  <a:cubicBezTo>
                    <a:pt x="22984" y="648869"/>
                    <a:pt x="0" y="625885"/>
                    <a:pt x="0" y="597534"/>
                  </a:cubicBezTo>
                  <a:lnTo>
                    <a:pt x="0" y="51336"/>
                  </a:lnTo>
                  <a:cubicBezTo>
                    <a:pt x="0" y="22984"/>
                    <a:pt x="22984" y="0"/>
                    <a:pt x="5133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585" r="0" b="-23585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13443" y="6188415"/>
            <a:ext cx="3762605" cy="2630286"/>
            <a:chOff x="0" y="0"/>
            <a:chExt cx="928203" cy="6488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8203" cy="648869"/>
            </a:xfrm>
            <a:custGeom>
              <a:avLst/>
              <a:gdLst/>
              <a:ahLst/>
              <a:cxnLst/>
              <a:rect r="r" b="b" t="t" l="l"/>
              <a:pathLst>
                <a:path h="648869" w="928203">
                  <a:moveTo>
                    <a:pt x="51440" y="0"/>
                  </a:moveTo>
                  <a:lnTo>
                    <a:pt x="876763" y="0"/>
                  </a:lnTo>
                  <a:cubicBezTo>
                    <a:pt x="905172" y="0"/>
                    <a:pt x="928203" y="23030"/>
                    <a:pt x="928203" y="51440"/>
                  </a:cubicBezTo>
                  <a:lnTo>
                    <a:pt x="928203" y="597429"/>
                  </a:lnTo>
                  <a:cubicBezTo>
                    <a:pt x="928203" y="625839"/>
                    <a:pt x="905172" y="648869"/>
                    <a:pt x="876763" y="648869"/>
                  </a:cubicBezTo>
                  <a:lnTo>
                    <a:pt x="51440" y="648869"/>
                  </a:lnTo>
                  <a:cubicBezTo>
                    <a:pt x="23030" y="648869"/>
                    <a:pt x="0" y="625839"/>
                    <a:pt x="0" y="597429"/>
                  </a:cubicBezTo>
                  <a:lnTo>
                    <a:pt x="0" y="51440"/>
                  </a:lnTo>
                  <a:cubicBezTo>
                    <a:pt x="0" y="23030"/>
                    <a:pt x="23030" y="0"/>
                    <a:pt x="514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993" r="0" b="-2499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86083" y="6190941"/>
            <a:ext cx="3758992" cy="2627761"/>
            <a:chOff x="0" y="0"/>
            <a:chExt cx="928203" cy="6488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8203" cy="648869"/>
            </a:xfrm>
            <a:custGeom>
              <a:avLst/>
              <a:gdLst/>
              <a:ahLst/>
              <a:cxnLst/>
              <a:rect r="r" b="b" t="t" l="l"/>
              <a:pathLst>
                <a:path h="648869" w="928203">
                  <a:moveTo>
                    <a:pt x="51489" y="0"/>
                  </a:moveTo>
                  <a:lnTo>
                    <a:pt x="876713" y="0"/>
                  </a:lnTo>
                  <a:cubicBezTo>
                    <a:pt x="905150" y="0"/>
                    <a:pt x="928203" y="23053"/>
                    <a:pt x="928203" y="51489"/>
                  </a:cubicBezTo>
                  <a:lnTo>
                    <a:pt x="928203" y="597380"/>
                  </a:lnTo>
                  <a:cubicBezTo>
                    <a:pt x="928203" y="625817"/>
                    <a:pt x="905150" y="648869"/>
                    <a:pt x="876713" y="648869"/>
                  </a:cubicBezTo>
                  <a:lnTo>
                    <a:pt x="51489" y="648869"/>
                  </a:lnTo>
                  <a:cubicBezTo>
                    <a:pt x="23053" y="648869"/>
                    <a:pt x="0" y="625817"/>
                    <a:pt x="0" y="597380"/>
                  </a:cubicBezTo>
                  <a:lnTo>
                    <a:pt x="0" y="51489"/>
                  </a:lnTo>
                  <a:cubicBezTo>
                    <a:pt x="0" y="23053"/>
                    <a:pt x="23053" y="0"/>
                    <a:pt x="5148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4993" r="0" b="-24993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64150" y="3432895"/>
            <a:ext cx="3940472" cy="1924668"/>
            <a:chOff x="0" y="0"/>
            <a:chExt cx="5253962" cy="256622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47625"/>
              <a:ext cx="5253962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Mitigación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814471"/>
              <a:ext cx="5253962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Notific</a:t>
              </a:r>
              <a:r>
                <a:rPr lang="en-US" sz="1899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aciones inteligentes, gamificación, desafíos de ahorro y contenido educativo personalizado para mantener el compromiso.</a:t>
              </a:r>
            </a:p>
          </p:txBody>
        </p:sp>
        <p:sp>
          <p:nvSpPr>
            <p:cNvPr name="AutoShape 26" id="26"/>
            <p:cNvSpPr/>
            <p:nvPr/>
          </p:nvSpPr>
          <p:spPr>
            <a:xfrm>
              <a:off x="0" y="670125"/>
              <a:ext cx="5253962" cy="0"/>
            </a:xfrm>
            <a:prstGeom prst="line">
              <a:avLst/>
            </a:prstGeom>
            <a:ln cap="flat" w="127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599470" y="8145125"/>
            <a:ext cx="4192298" cy="1619475"/>
            <a:chOff x="0" y="0"/>
            <a:chExt cx="5589731" cy="215930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47625"/>
              <a:ext cx="5589731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Mitigación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52046"/>
              <a:ext cx="5589731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 spc="-37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Diversificar con Plan B2B/Empresas, alianzas estratégicas y servicios de analítica financiera.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0" y="686900"/>
              <a:ext cx="5589731" cy="0"/>
            </a:xfrm>
            <a:prstGeom prst="line">
              <a:avLst/>
            </a:prstGeom>
            <a:ln cap="flat" w="127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3299018" y="8145125"/>
            <a:ext cx="3960282" cy="2313958"/>
            <a:chOff x="0" y="0"/>
            <a:chExt cx="5280376" cy="308527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6" y="889023"/>
              <a:ext cx="5280371" cy="2196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Uso de proveedores con certificaciones de seguridad, cifrado de la información y asesoría legal especializada.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AutoShape 33" id="33"/>
            <p:cNvSpPr/>
            <p:nvPr/>
          </p:nvSpPr>
          <p:spPr>
            <a:xfrm>
              <a:off x="6" y="693250"/>
              <a:ext cx="5207466" cy="4640"/>
            </a:xfrm>
            <a:prstGeom prst="line">
              <a:avLst/>
            </a:prstGeom>
            <a:ln cap="flat" w="127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24686" y="47625"/>
              <a:ext cx="4614579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Mitigación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64127" y="1866160"/>
            <a:ext cx="3976221" cy="1343025"/>
            <a:chOff x="0" y="0"/>
            <a:chExt cx="5301628" cy="1790700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30" y="47625"/>
              <a:ext cx="5253962" cy="440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00"/>
                </a:lnSpc>
              </a:pPr>
              <a:r>
                <a:rPr lang="en-US" b="true" sz="2400" spc="-48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Retención de usuarios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0" y="904917"/>
              <a:ext cx="5253962" cy="88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58"/>
                </a:lnSpc>
                <a:spcBef>
                  <a:spcPct val="0"/>
                </a:spcBef>
              </a:pPr>
              <a:r>
                <a:rPr lang="en-US" sz="1970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Riesgo: Los usuarios dejan de usar la app después de unas semanas.</a:t>
              </a:r>
            </a:p>
          </p:txBody>
        </p:sp>
        <p:sp>
          <p:nvSpPr>
            <p:cNvPr name="AutoShape 38" id="38"/>
            <p:cNvSpPr/>
            <p:nvPr/>
          </p:nvSpPr>
          <p:spPr>
            <a:xfrm flipV="true">
              <a:off x="30" y="732643"/>
              <a:ext cx="5301567" cy="12700"/>
            </a:xfrm>
            <a:prstGeom prst="line">
              <a:avLst/>
            </a:prstGeom>
            <a:ln cap="flat" w="254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4749880" y="-2495988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9" y="0"/>
                </a:lnTo>
                <a:lnTo>
                  <a:pt x="6253479" y="3524688"/>
                </a:lnTo>
                <a:lnTo>
                  <a:pt x="0" y="352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-2634409" y="8818702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8"/>
                </a:lnTo>
                <a:lnTo>
                  <a:pt x="0" y="352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4599470" y="3455895"/>
            <a:ext cx="3992829" cy="1914990"/>
            <a:chOff x="0" y="0"/>
            <a:chExt cx="5323772" cy="2553320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57150"/>
              <a:ext cx="5323772" cy="417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97"/>
                </a:lnSpc>
              </a:pPr>
              <a:r>
                <a:rPr lang="en-US" b="true" sz="2397" spc="-47">
                  <a:solidFill>
                    <a:srgbClr val="D8EEFA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Mitigación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811210"/>
              <a:ext cx="5323772" cy="1742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4"/>
                </a:lnSpc>
                <a:spcBef>
                  <a:spcPct val="0"/>
                </a:spcBef>
              </a:pPr>
              <a:r>
                <a:rPr lang="en-US" sz="1903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Pru</a:t>
              </a:r>
              <a:r>
                <a:rPr lang="en-US" sz="1903">
                  <a:solidFill>
                    <a:srgbClr val="F9F9F9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ebas A/B de precios y beneficios, comunicación clara del valor del Plan Premium y campañas con promociones temporales.</a:t>
              </a:r>
            </a:p>
          </p:txBody>
        </p:sp>
        <p:sp>
          <p:nvSpPr>
            <p:cNvPr name="AutoShape 44" id="44"/>
            <p:cNvSpPr/>
            <p:nvPr/>
          </p:nvSpPr>
          <p:spPr>
            <a:xfrm>
              <a:off x="6" y="655020"/>
              <a:ext cx="5207466" cy="4640"/>
            </a:xfrm>
            <a:prstGeom prst="line">
              <a:avLst/>
            </a:prstGeom>
            <a:ln cap="flat" w="12700">
              <a:solidFill>
                <a:srgbClr val="F9F9F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B6DFEE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3" id="3"/>
          <p:cNvGraphicFramePr/>
          <p:nvPr/>
        </p:nvGraphicFramePr>
        <p:xfrm>
          <a:off x="666750" y="4881681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666750" y="666750"/>
            <a:ext cx="9726896" cy="2857142"/>
            <a:chOff x="0" y="0"/>
            <a:chExt cx="12969194" cy="38095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7150"/>
              <a:ext cx="12969194" cy="2652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b="true" sz="6999" spc="-69">
                  <a:solidFill>
                    <a:srgbClr val="FFFFFF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NÚMEROS CLAVE / </a:t>
              </a:r>
              <a:r>
                <a:rPr lang="en-US" b="true" sz="6999" spc="-69">
                  <a:solidFill>
                    <a:srgbClr val="D9D9D9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PROYECCIONES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09448"/>
              <a:ext cx="12969194" cy="60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0"/>
                </a:lnSpc>
              </a:pPr>
              <a:r>
                <a:rPr lang="en-US" b="true" sz="3000" spc="-30">
                  <a:solidFill>
                    <a:srgbClr val="D8EEFA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Crecimiento y métricas (Año 1–3)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6750" y="9676455"/>
            <a:ext cx="2571750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 spc="-12">
                <a:solidFill>
                  <a:srgbClr val="B6DFEE"/>
                </a:solidFill>
                <a:latin typeface="Telegraf Bold"/>
                <a:ea typeface="Telegraf Bold"/>
                <a:cs typeface="Telegraf Bold"/>
                <a:sym typeface="Telegraf Bold"/>
              </a:rPr>
              <a:t>NOTAS IMPORTANTES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15597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B6DFEE"/>
                </a:solidFill>
                <a:latin typeface="Telegraf Bold"/>
                <a:ea typeface="Telegraf Bold"/>
                <a:cs typeface="Telegraf Bold"/>
                <a:sym typeface="Telegraf Bold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" y="4176831"/>
            <a:ext cx="687288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FFFFFF"/>
                </a:solidFill>
                <a:latin typeface="Barlow 2 Bold"/>
                <a:ea typeface="Barlow 2 Bold"/>
                <a:cs typeface="Barlow 2 Bold"/>
                <a:sym typeface="Barlow 2 Bold"/>
              </a:rPr>
              <a:t>1) PROYECCIÓN DE USUARIOS E INGRESOS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2012" y="676275"/>
            <a:ext cx="244003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FFFFFF"/>
                </a:solidFill>
                <a:latin typeface="Barlow 2 Bold"/>
                <a:ea typeface="Barlow 2 Bold"/>
                <a:cs typeface="Barlow 2 Bold"/>
                <a:sym typeface="Barlow 2 Bold"/>
              </a:rPr>
              <a:t>2) KPIs CLAVE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393646" y="1668061"/>
            <a:ext cx="6618520" cy="1542593"/>
            <a:chOff x="0" y="0"/>
            <a:chExt cx="2137624" cy="4982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624" cy="498221"/>
            </a:xfrm>
            <a:custGeom>
              <a:avLst/>
              <a:gdLst/>
              <a:ahLst/>
              <a:cxnLst/>
              <a:rect r="r" b="b" t="t" l="l"/>
              <a:pathLst>
                <a:path h="498221" w="2137624">
                  <a:moveTo>
                    <a:pt x="34727" y="0"/>
                  </a:moveTo>
                  <a:lnTo>
                    <a:pt x="2102898" y="0"/>
                  </a:lnTo>
                  <a:cubicBezTo>
                    <a:pt x="2122077" y="0"/>
                    <a:pt x="2137624" y="15548"/>
                    <a:pt x="2137624" y="34727"/>
                  </a:cubicBezTo>
                  <a:lnTo>
                    <a:pt x="2137624" y="463494"/>
                  </a:lnTo>
                  <a:cubicBezTo>
                    <a:pt x="2137624" y="482673"/>
                    <a:pt x="2122077" y="498221"/>
                    <a:pt x="2102898" y="498221"/>
                  </a:cubicBezTo>
                  <a:lnTo>
                    <a:pt x="34727" y="498221"/>
                  </a:lnTo>
                  <a:cubicBezTo>
                    <a:pt x="15548" y="498221"/>
                    <a:pt x="0" y="482673"/>
                    <a:pt x="0" y="463494"/>
                  </a:cubicBezTo>
                  <a:lnTo>
                    <a:pt x="0" y="34727"/>
                  </a:lnTo>
                  <a:cubicBezTo>
                    <a:pt x="0" y="15548"/>
                    <a:pt x="15548" y="0"/>
                    <a:pt x="34727" y="0"/>
                  </a:cubicBezTo>
                  <a:close/>
                </a:path>
              </a:pathLst>
            </a:custGeom>
            <a:solidFill>
              <a:srgbClr val="B6DFEE"/>
            </a:solidFill>
            <a:ln w="38100" cap="rnd">
              <a:solidFill>
                <a:srgbClr val="87D1F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2137624" cy="469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400" spc="-48">
                  <a:solidFill>
                    <a:srgbClr val="000000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MAU (Usuarios activos mensuales):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1: 600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2: 2.400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3: 6.000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10639304" y="2105623"/>
            <a:ext cx="927039" cy="667468"/>
          </a:xfrm>
          <a:custGeom>
            <a:avLst/>
            <a:gdLst/>
            <a:ahLst/>
            <a:cxnLst/>
            <a:rect r="r" b="b" t="t" l="l"/>
            <a:pathLst>
              <a:path h="667468" w="927039">
                <a:moveTo>
                  <a:pt x="0" y="0"/>
                </a:moveTo>
                <a:lnTo>
                  <a:pt x="927040" y="0"/>
                </a:lnTo>
                <a:lnTo>
                  <a:pt x="927040" y="667468"/>
                </a:lnTo>
                <a:lnTo>
                  <a:pt x="0" y="667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93646" y="3467143"/>
            <a:ext cx="6618520" cy="1542593"/>
            <a:chOff x="0" y="0"/>
            <a:chExt cx="2137624" cy="498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37624" cy="498221"/>
            </a:xfrm>
            <a:custGeom>
              <a:avLst/>
              <a:gdLst/>
              <a:ahLst/>
              <a:cxnLst/>
              <a:rect r="r" b="b" t="t" l="l"/>
              <a:pathLst>
                <a:path h="498221" w="2137624">
                  <a:moveTo>
                    <a:pt x="34727" y="0"/>
                  </a:moveTo>
                  <a:lnTo>
                    <a:pt x="2102898" y="0"/>
                  </a:lnTo>
                  <a:cubicBezTo>
                    <a:pt x="2122077" y="0"/>
                    <a:pt x="2137624" y="15548"/>
                    <a:pt x="2137624" y="34727"/>
                  </a:cubicBezTo>
                  <a:lnTo>
                    <a:pt x="2137624" y="463494"/>
                  </a:lnTo>
                  <a:cubicBezTo>
                    <a:pt x="2137624" y="482673"/>
                    <a:pt x="2122077" y="498221"/>
                    <a:pt x="2102898" y="498221"/>
                  </a:cubicBezTo>
                  <a:lnTo>
                    <a:pt x="34727" y="498221"/>
                  </a:lnTo>
                  <a:cubicBezTo>
                    <a:pt x="15548" y="498221"/>
                    <a:pt x="0" y="482673"/>
                    <a:pt x="0" y="463494"/>
                  </a:cubicBezTo>
                  <a:lnTo>
                    <a:pt x="0" y="34727"/>
                  </a:lnTo>
                  <a:cubicBezTo>
                    <a:pt x="0" y="15548"/>
                    <a:pt x="15548" y="0"/>
                    <a:pt x="34727" y="0"/>
                  </a:cubicBezTo>
                  <a:close/>
                </a:path>
              </a:pathLst>
            </a:custGeom>
            <a:solidFill>
              <a:srgbClr val="B6DFEE"/>
            </a:solidFill>
            <a:ln w="38100" cap="rnd">
              <a:solidFill>
                <a:srgbClr val="87D1F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2137624" cy="469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000000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Churn mensual objetivo:</a:t>
              </a:r>
            </a:p>
            <a:p>
              <a:pPr algn="l" marL="1554480" indent="-388620" lvl="3">
                <a:lnSpc>
                  <a:spcPts val="240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1: 8 %</a:t>
              </a:r>
            </a:p>
            <a:p>
              <a:pPr algn="l" marL="1554480" indent="-388620" lvl="3">
                <a:lnSpc>
                  <a:spcPts val="240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2: 6 %</a:t>
              </a:r>
            </a:p>
            <a:p>
              <a:pPr algn="l" marL="1554480" indent="-388620" lvl="3">
                <a:lnSpc>
                  <a:spcPts val="2400"/>
                </a:lnSpc>
                <a:spcBef>
                  <a:spcPct val="0"/>
                </a:spcBef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3: 5 %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93646" y="5323375"/>
            <a:ext cx="6618520" cy="1542593"/>
            <a:chOff x="0" y="0"/>
            <a:chExt cx="2137624" cy="4982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37624" cy="498221"/>
            </a:xfrm>
            <a:custGeom>
              <a:avLst/>
              <a:gdLst/>
              <a:ahLst/>
              <a:cxnLst/>
              <a:rect r="r" b="b" t="t" l="l"/>
              <a:pathLst>
                <a:path h="498221" w="2137624">
                  <a:moveTo>
                    <a:pt x="34727" y="0"/>
                  </a:moveTo>
                  <a:lnTo>
                    <a:pt x="2102898" y="0"/>
                  </a:lnTo>
                  <a:cubicBezTo>
                    <a:pt x="2122077" y="0"/>
                    <a:pt x="2137624" y="15548"/>
                    <a:pt x="2137624" y="34727"/>
                  </a:cubicBezTo>
                  <a:lnTo>
                    <a:pt x="2137624" y="463494"/>
                  </a:lnTo>
                  <a:cubicBezTo>
                    <a:pt x="2137624" y="482673"/>
                    <a:pt x="2122077" y="498221"/>
                    <a:pt x="2102898" y="498221"/>
                  </a:cubicBezTo>
                  <a:lnTo>
                    <a:pt x="34727" y="498221"/>
                  </a:lnTo>
                  <a:cubicBezTo>
                    <a:pt x="15548" y="498221"/>
                    <a:pt x="0" y="482673"/>
                    <a:pt x="0" y="463494"/>
                  </a:cubicBezTo>
                  <a:lnTo>
                    <a:pt x="0" y="34727"/>
                  </a:lnTo>
                  <a:cubicBezTo>
                    <a:pt x="0" y="15548"/>
                    <a:pt x="15548" y="0"/>
                    <a:pt x="34727" y="0"/>
                  </a:cubicBezTo>
                  <a:close/>
                </a:path>
              </a:pathLst>
            </a:custGeom>
            <a:solidFill>
              <a:srgbClr val="B6DFEE"/>
            </a:solidFill>
            <a:ln w="38100" cap="rnd">
              <a:solidFill>
                <a:srgbClr val="87D1F8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2137624" cy="469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b="true" sz="2400" spc="-48">
                  <a:solidFill>
                    <a:srgbClr val="000000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Conversión Free a Premium: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1: 5%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2: 8%</a:t>
              </a:r>
            </a:p>
            <a:p>
              <a:pPr algn="l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3: 12%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93646" y="7067507"/>
            <a:ext cx="6618520" cy="1551432"/>
            <a:chOff x="0" y="0"/>
            <a:chExt cx="2137624" cy="5010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37624" cy="501076"/>
            </a:xfrm>
            <a:custGeom>
              <a:avLst/>
              <a:gdLst/>
              <a:ahLst/>
              <a:cxnLst/>
              <a:rect r="r" b="b" t="t" l="l"/>
              <a:pathLst>
                <a:path h="501076" w="2137624">
                  <a:moveTo>
                    <a:pt x="34727" y="0"/>
                  </a:moveTo>
                  <a:lnTo>
                    <a:pt x="2102898" y="0"/>
                  </a:lnTo>
                  <a:cubicBezTo>
                    <a:pt x="2122077" y="0"/>
                    <a:pt x="2137624" y="15548"/>
                    <a:pt x="2137624" y="34727"/>
                  </a:cubicBezTo>
                  <a:lnTo>
                    <a:pt x="2137624" y="466349"/>
                  </a:lnTo>
                  <a:cubicBezTo>
                    <a:pt x="2137624" y="485528"/>
                    <a:pt x="2122077" y="501076"/>
                    <a:pt x="2102898" y="501076"/>
                  </a:cubicBezTo>
                  <a:lnTo>
                    <a:pt x="34727" y="501076"/>
                  </a:lnTo>
                  <a:cubicBezTo>
                    <a:pt x="15548" y="501076"/>
                    <a:pt x="0" y="485528"/>
                    <a:pt x="0" y="466349"/>
                  </a:cubicBezTo>
                  <a:lnTo>
                    <a:pt x="0" y="34727"/>
                  </a:lnTo>
                  <a:cubicBezTo>
                    <a:pt x="0" y="15548"/>
                    <a:pt x="15548" y="0"/>
                    <a:pt x="34727" y="0"/>
                  </a:cubicBezTo>
                  <a:close/>
                </a:path>
              </a:pathLst>
            </a:custGeom>
            <a:solidFill>
              <a:srgbClr val="B6DFEE"/>
            </a:solidFill>
            <a:ln w="38100" cap="rnd">
              <a:solidFill>
                <a:srgbClr val="87D1F8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2137624" cy="47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000000"/>
                  </a:solidFill>
                  <a:latin typeface="Barlow 2 Bold"/>
                  <a:ea typeface="Barlow 2 Bold"/>
                  <a:cs typeface="Barlow 2 Bold"/>
                  <a:sym typeface="Barlow 2 Bold"/>
                </a:rPr>
                <a:t>NPS (Net Promoter Score)</a:t>
              </a:r>
            </a:p>
            <a:p>
              <a:pPr algn="just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1: 30</a:t>
              </a:r>
            </a:p>
            <a:p>
              <a:pPr algn="just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2: 45</a:t>
              </a:r>
            </a:p>
            <a:p>
              <a:pPr algn="just" marL="1554480" indent="-388620" lvl="3">
                <a:lnSpc>
                  <a:spcPts val="2400"/>
                </a:lnSpc>
                <a:buFont typeface="Arial"/>
                <a:buChar char="￭"/>
              </a:pPr>
              <a:r>
                <a:rPr lang="en-US" sz="2400" spc="-48" strike="noStrike" u="none">
                  <a:solidFill>
                    <a:srgbClr val="000000"/>
                  </a:solidFill>
                  <a:latin typeface="Barlow 2"/>
                  <a:ea typeface="Barlow 2"/>
                  <a:cs typeface="Barlow 2"/>
                  <a:sym typeface="Barlow 2"/>
                </a:rPr>
                <a:t>Año 3: 60+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769090" y="5706813"/>
            <a:ext cx="775716" cy="775716"/>
          </a:xfrm>
          <a:custGeom>
            <a:avLst/>
            <a:gdLst/>
            <a:ahLst/>
            <a:cxnLst/>
            <a:rect r="r" b="b" t="t" l="l"/>
            <a:pathLst>
              <a:path h="775716" w="775716">
                <a:moveTo>
                  <a:pt x="0" y="0"/>
                </a:moveTo>
                <a:lnTo>
                  <a:pt x="775716" y="0"/>
                </a:lnTo>
                <a:lnTo>
                  <a:pt x="775716" y="775716"/>
                </a:lnTo>
                <a:lnTo>
                  <a:pt x="0" y="77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714966" y="7455365"/>
            <a:ext cx="775716" cy="775716"/>
          </a:xfrm>
          <a:custGeom>
            <a:avLst/>
            <a:gdLst/>
            <a:ahLst/>
            <a:cxnLst/>
            <a:rect r="r" b="b" t="t" l="l"/>
            <a:pathLst>
              <a:path h="775716" w="775716">
                <a:moveTo>
                  <a:pt x="0" y="0"/>
                </a:moveTo>
                <a:lnTo>
                  <a:pt x="775716" y="0"/>
                </a:lnTo>
                <a:lnTo>
                  <a:pt x="775716" y="775716"/>
                </a:lnTo>
                <a:lnTo>
                  <a:pt x="0" y="77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45636" y="3830259"/>
            <a:ext cx="914376" cy="912090"/>
          </a:xfrm>
          <a:custGeom>
            <a:avLst/>
            <a:gdLst/>
            <a:ahLst/>
            <a:cxnLst/>
            <a:rect r="r" b="b" t="t" l="l"/>
            <a:pathLst>
              <a:path h="912090" w="914376">
                <a:moveTo>
                  <a:pt x="0" y="0"/>
                </a:moveTo>
                <a:lnTo>
                  <a:pt x="914376" y="0"/>
                </a:lnTo>
                <a:lnTo>
                  <a:pt x="914376" y="912091"/>
                </a:lnTo>
                <a:lnTo>
                  <a:pt x="0" y="912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253119">
            <a:off x="15161261" y="-2333698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8"/>
                </a:lnTo>
                <a:lnTo>
                  <a:pt x="0" y="3524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5821025" cy="115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F0F8FF"/>
                </a:solidFill>
                <a:latin typeface="Barlow 2 Bold"/>
                <a:ea typeface="Barlow 2 Bold"/>
                <a:cs typeface="Barlow 2 Bold"/>
                <a:sym typeface="Barlow 2 Bold"/>
              </a:rPr>
              <a:t>Roadmap 12 meses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9118" y="3653790"/>
            <a:ext cx="258843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HITO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9118" y="6000750"/>
            <a:ext cx="2569382" cy="215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6"/>
              </a:lnSpc>
              <a:spcBef>
                <a:spcPct val="0"/>
              </a:spcBef>
            </a:pPr>
            <a:r>
              <a:rPr lang="en-US" b="true" sz="2047" strike="noStrike" u="none">
                <a:solidFill>
                  <a:srgbClr val="F0F8FF"/>
                </a:solidFill>
                <a:latin typeface="DM Sans Bold"/>
                <a:ea typeface="DM Sans Bold"/>
                <a:cs typeface="DM Sans Bold"/>
                <a:sym typeface="DM Sans Bold"/>
              </a:rPr>
              <a:t>Meses 1–3:</a:t>
            </a:r>
            <a:r>
              <a:rPr lang="en-US" sz="2047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 Pulido del MVP y pruebas con usuarios beta. Mejora de usabilidad, corrección de bugs y ajuste de flujos.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1575" y="3653790"/>
            <a:ext cx="25717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HITO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1575" y="6000804"/>
            <a:ext cx="2571750" cy="251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6"/>
              </a:lnSpc>
              <a:spcBef>
                <a:spcPct val="0"/>
              </a:spcBef>
            </a:pPr>
            <a:r>
              <a:rPr lang="en-US" b="true" sz="2047" strike="noStrike" u="none">
                <a:solidFill>
                  <a:srgbClr val="F0F8FF"/>
                </a:solidFill>
                <a:latin typeface="DM Sans Bold"/>
                <a:ea typeface="DM Sans Bold"/>
                <a:cs typeface="DM Sans Bold"/>
                <a:sym typeface="DM Sans Bold"/>
              </a:rPr>
              <a:t>Meses 4–6:</a:t>
            </a:r>
            <a:r>
              <a:rPr lang="en-US" sz="2047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 Lanzamiento oficial de la app Free en Chile. Inicio de campañas de adquisición en redes sociales.</a:t>
            </a:r>
          </a:p>
        </p:txBody>
      </p:sp>
      <p:sp>
        <p:nvSpPr>
          <p:cNvPr name="AutoShape 7" id="7"/>
          <p:cNvSpPr/>
          <p:nvPr/>
        </p:nvSpPr>
        <p:spPr>
          <a:xfrm>
            <a:off x="992968" y="5153025"/>
            <a:ext cx="17607376" cy="0"/>
          </a:xfrm>
          <a:prstGeom prst="line">
            <a:avLst/>
          </a:prstGeom>
          <a:ln cap="flat" w="19050">
            <a:solidFill>
              <a:srgbClr val="F0F8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296400" y="3653790"/>
            <a:ext cx="25717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HITO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6400" y="6000750"/>
            <a:ext cx="2571750" cy="288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6"/>
              </a:lnSpc>
              <a:spcBef>
                <a:spcPct val="0"/>
              </a:spcBef>
            </a:pPr>
            <a:r>
              <a:rPr lang="en-US" b="true" sz="2047" strike="noStrike" u="none">
                <a:solidFill>
                  <a:srgbClr val="F0F8FF"/>
                </a:solidFill>
                <a:latin typeface="DM Sans Bold"/>
                <a:ea typeface="DM Sans Bold"/>
                <a:cs typeface="DM Sans Bold"/>
                <a:sym typeface="DM Sans Bold"/>
              </a:rPr>
              <a:t>Meses 7–9:</a:t>
            </a:r>
            <a:r>
              <a:rPr lang="en-US" sz="2047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 Lanzamiento del Plan Premium con metas ilimitadas y análisis avanzado. Optimización del embudo Free a Premium.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1225" y="3653844"/>
            <a:ext cx="25717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HITO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1225" y="6000804"/>
            <a:ext cx="2571750" cy="324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6"/>
              </a:lnSpc>
              <a:spcBef>
                <a:spcPct val="0"/>
              </a:spcBef>
            </a:pPr>
            <a:r>
              <a:rPr lang="en-US" b="true" sz="2047" strike="noStrike" u="none">
                <a:solidFill>
                  <a:srgbClr val="F0F8FF"/>
                </a:solidFill>
                <a:latin typeface="DM Sans Bold"/>
                <a:ea typeface="DM Sans Bold"/>
                <a:cs typeface="DM Sans Bold"/>
                <a:sym typeface="DM Sans Bold"/>
              </a:rPr>
              <a:t>Meses 10–12: </a:t>
            </a:r>
            <a:r>
              <a:rPr lang="en-US" sz="2047" strike="noStrike" u="none">
                <a:solidFill>
                  <a:srgbClr val="F0F8FF"/>
                </a:solidFill>
                <a:latin typeface="DM Sans"/>
                <a:ea typeface="DM Sans"/>
                <a:cs typeface="DM Sans"/>
                <a:sym typeface="DM Sans"/>
              </a:rPr>
              <a:t>Integraciones con fintechs y bancos digitales, preparación de piloto B2B con instituciones educativas y empresas.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9118" y="4758874"/>
            <a:ext cx="796706" cy="781952"/>
            <a:chOff x="0" y="0"/>
            <a:chExt cx="685800" cy="673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0F8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6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81575" y="4752524"/>
            <a:ext cx="796706" cy="781952"/>
            <a:chOff x="0" y="0"/>
            <a:chExt cx="685800" cy="673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0F8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6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96400" y="4762049"/>
            <a:ext cx="796706" cy="781952"/>
            <a:chOff x="0" y="0"/>
            <a:chExt cx="685800" cy="673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0F8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6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611225" y="4755699"/>
            <a:ext cx="796706" cy="781952"/>
            <a:chOff x="0" y="0"/>
            <a:chExt cx="685800" cy="673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F0F8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66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10365710">
            <a:off x="13056236" y="-2021816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8"/>
                </a:lnTo>
                <a:lnTo>
                  <a:pt x="0" y="352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29624">
            <a:off x="-1058151" y="-1031445"/>
            <a:ext cx="2235646" cy="1970163"/>
          </a:xfrm>
          <a:custGeom>
            <a:avLst/>
            <a:gdLst/>
            <a:ahLst/>
            <a:cxnLst/>
            <a:rect r="r" b="b" t="t" l="l"/>
            <a:pathLst>
              <a:path h="1970163" w="2235646">
                <a:moveTo>
                  <a:pt x="0" y="0"/>
                </a:moveTo>
                <a:lnTo>
                  <a:pt x="2235645" y="0"/>
                </a:lnTo>
                <a:lnTo>
                  <a:pt x="2235645" y="1970162"/>
                </a:lnTo>
                <a:lnTo>
                  <a:pt x="0" y="197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2988">
            <a:off x="-2602849" y="-870437"/>
            <a:ext cx="5504742" cy="1740875"/>
          </a:xfrm>
          <a:custGeom>
            <a:avLst/>
            <a:gdLst/>
            <a:ahLst/>
            <a:cxnLst/>
            <a:rect r="r" b="b" t="t" l="l"/>
            <a:pathLst>
              <a:path h="1740875" w="5504742">
                <a:moveTo>
                  <a:pt x="0" y="0"/>
                </a:moveTo>
                <a:lnTo>
                  <a:pt x="5504742" y="0"/>
                </a:lnTo>
                <a:lnTo>
                  <a:pt x="5504742" y="1740874"/>
                </a:lnTo>
                <a:lnTo>
                  <a:pt x="0" y="174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82019">
            <a:off x="9144000" y="9509662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5823627" cy="9039034"/>
          </a:xfrm>
          <a:custGeom>
            <a:avLst/>
            <a:gdLst/>
            <a:ahLst/>
            <a:cxnLst/>
            <a:rect r="r" b="b" t="t" l="l"/>
            <a:pathLst>
              <a:path h="9039034" w="15823627">
                <a:moveTo>
                  <a:pt x="0" y="0"/>
                </a:moveTo>
                <a:lnTo>
                  <a:pt x="15823627" y="0"/>
                </a:lnTo>
                <a:lnTo>
                  <a:pt x="15823627" y="9039034"/>
                </a:lnTo>
                <a:lnTo>
                  <a:pt x="0" y="903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301827">
            <a:off x="-2778559" y="8237951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6253478" y="0"/>
                </a:moveTo>
                <a:lnTo>
                  <a:pt x="0" y="0"/>
                </a:lnTo>
                <a:lnTo>
                  <a:pt x="0" y="3524688"/>
                </a:lnTo>
                <a:lnTo>
                  <a:pt x="6253478" y="3524688"/>
                </a:lnTo>
                <a:lnTo>
                  <a:pt x="625347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8513035">
            <a:off x="6867986" y="7945756"/>
            <a:ext cx="14808856" cy="5331188"/>
          </a:xfrm>
          <a:custGeom>
            <a:avLst/>
            <a:gdLst/>
            <a:ahLst/>
            <a:cxnLst/>
            <a:rect r="r" b="b" t="t" l="l"/>
            <a:pathLst>
              <a:path h="5331188" w="14808856">
                <a:moveTo>
                  <a:pt x="14808856" y="5331188"/>
                </a:moveTo>
                <a:lnTo>
                  <a:pt x="0" y="5331188"/>
                </a:lnTo>
                <a:lnTo>
                  <a:pt x="0" y="0"/>
                </a:lnTo>
                <a:lnTo>
                  <a:pt x="14808856" y="0"/>
                </a:lnTo>
                <a:lnTo>
                  <a:pt x="14808856" y="533118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980245" y="-2053613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7"/>
                </a:lnTo>
                <a:lnTo>
                  <a:pt x="0" y="352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-850281" y="-208658"/>
            <a:ext cx="6281485" cy="2261335"/>
          </a:xfrm>
          <a:custGeom>
            <a:avLst/>
            <a:gdLst/>
            <a:ahLst/>
            <a:cxnLst/>
            <a:rect r="r" b="b" t="t" l="l"/>
            <a:pathLst>
              <a:path h="2261335" w="6281485">
                <a:moveTo>
                  <a:pt x="6281485" y="2261334"/>
                </a:moveTo>
                <a:lnTo>
                  <a:pt x="0" y="2261334"/>
                </a:lnTo>
                <a:lnTo>
                  <a:pt x="0" y="0"/>
                </a:lnTo>
                <a:lnTo>
                  <a:pt x="6281485" y="0"/>
                </a:lnTo>
                <a:lnTo>
                  <a:pt x="6281485" y="226133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401539" y="5286238"/>
            <a:ext cx="5197980" cy="4112902"/>
          </a:xfrm>
          <a:custGeom>
            <a:avLst/>
            <a:gdLst/>
            <a:ahLst/>
            <a:cxnLst/>
            <a:rect r="r" b="b" t="t" l="l"/>
            <a:pathLst>
              <a:path h="4112902" w="5197980">
                <a:moveTo>
                  <a:pt x="0" y="0"/>
                </a:moveTo>
                <a:lnTo>
                  <a:pt x="5197980" y="0"/>
                </a:lnTo>
                <a:lnTo>
                  <a:pt x="5197980" y="4112902"/>
                </a:lnTo>
                <a:lnTo>
                  <a:pt x="0" y="4112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899454" y="5928552"/>
            <a:ext cx="6388546" cy="2828274"/>
            <a:chOff x="0" y="0"/>
            <a:chExt cx="8518062" cy="37710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3200" y="203200"/>
              <a:ext cx="8314862" cy="3567832"/>
            </a:xfrm>
            <a:custGeom>
              <a:avLst/>
              <a:gdLst/>
              <a:ahLst/>
              <a:cxnLst/>
              <a:rect r="r" b="b" t="t" l="l"/>
              <a:pathLst>
                <a:path h="3567832" w="8314862">
                  <a:moveTo>
                    <a:pt x="0" y="0"/>
                  </a:moveTo>
                  <a:lnTo>
                    <a:pt x="8314862" y="0"/>
                  </a:lnTo>
                  <a:lnTo>
                    <a:pt x="8314862" y="3567832"/>
                  </a:lnTo>
                  <a:lnTo>
                    <a:pt x="0" y="356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2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14862" cy="3567832"/>
            </a:xfrm>
            <a:custGeom>
              <a:avLst/>
              <a:gdLst/>
              <a:ahLst/>
              <a:cxnLst/>
              <a:rect r="r" b="b" t="t" l="l"/>
              <a:pathLst>
                <a:path h="3567832" w="8314862">
                  <a:moveTo>
                    <a:pt x="0" y="0"/>
                  </a:moveTo>
                  <a:lnTo>
                    <a:pt x="8314862" y="0"/>
                  </a:lnTo>
                  <a:lnTo>
                    <a:pt x="8314862" y="3567832"/>
                  </a:lnTo>
                  <a:lnTo>
                    <a:pt x="0" y="3567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663475" y="1844876"/>
              <a:ext cx="6321028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COSTO TOTAL  $11.760.000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29624">
            <a:off x="-1058151" y="-1031445"/>
            <a:ext cx="2235646" cy="1970163"/>
          </a:xfrm>
          <a:custGeom>
            <a:avLst/>
            <a:gdLst/>
            <a:ahLst/>
            <a:cxnLst/>
            <a:rect r="r" b="b" t="t" l="l"/>
            <a:pathLst>
              <a:path h="1970163" w="2235646">
                <a:moveTo>
                  <a:pt x="0" y="0"/>
                </a:moveTo>
                <a:lnTo>
                  <a:pt x="2235645" y="0"/>
                </a:lnTo>
                <a:lnTo>
                  <a:pt x="2235645" y="1970162"/>
                </a:lnTo>
                <a:lnTo>
                  <a:pt x="0" y="197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2988">
            <a:off x="-2602849" y="-870437"/>
            <a:ext cx="5504742" cy="1740875"/>
          </a:xfrm>
          <a:custGeom>
            <a:avLst/>
            <a:gdLst/>
            <a:ahLst/>
            <a:cxnLst/>
            <a:rect r="r" b="b" t="t" l="l"/>
            <a:pathLst>
              <a:path h="1740875" w="5504742">
                <a:moveTo>
                  <a:pt x="0" y="0"/>
                </a:moveTo>
                <a:lnTo>
                  <a:pt x="5504742" y="0"/>
                </a:lnTo>
                <a:lnTo>
                  <a:pt x="5504742" y="1740874"/>
                </a:lnTo>
                <a:lnTo>
                  <a:pt x="0" y="174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82019">
            <a:off x="9144000" y="9509662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0245" y="-2053613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7"/>
                </a:lnTo>
                <a:lnTo>
                  <a:pt x="0" y="3524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850281" y="-208658"/>
            <a:ext cx="6281485" cy="2261335"/>
          </a:xfrm>
          <a:custGeom>
            <a:avLst/>
            <a:gdLst/>
            <a:ahLst/>
            <a:cxnLst/>
            <a:rect r="r" b="b" t="t" l="l"/>
            <a:pathLst>
              <a:path h="2261335" w="6281485">
                <a:moveTo>
                  <a:pt x="6281485" y="2261334"/>
                </a:moveTo>
                <a:lnTo>
                  <a:pt x="0" y="2261334"/>
                </a:lnTo>
                <a:lnTo>
                  <a:pt x="0" y="0"/>
                </a:lnTo>
                <a:lnTo>
                  <a:pt x="6281485" y="0"/>
                </a:lnTo>
                <a:lnTo>
                  <a:pt x="6281485" y="226133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85831" y="1735911"/>
            <a:ext cx="8758169" cy="4415638"/>
          </a:xfrm>
          <a:custGeom>
            <a:avLst/>
            <a:gdLst/>
            <a:ahLst/>
            <a:cxnLst/>
            <a:rect r="r" b="b" t="t" l="l"/>
            <a:pathLst>
              <a:path h="4415638" w="8758169">
                <a:moveTo>
                  <a:pt x="0" y="0"/>
                </a:moveTo>
                <a:lnTo>
                  <a:pt x="8758169" y="0"/>
                </a:lnTo>
                <a:lnTo>
                  <a:pt x="8758169" y="4415638"/>
                </a:lnTo>
                <a:lnTo>
                  <a:pt x="0" y="4415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89499" y="6151549"/>
            <a:ext cx="9377745" cy="3458043"/>
          </a:xfrm>
          <a:custGeom>
            <a:avLst/>
            <a:gdLst/>
            <a:ahLst/>
            <a:cxnLst/>
            <a:rect r="r" b="b" t="t" l="l"/>
            <a:pathLst>
              <a:path h="3458043" w="9377745">
                <a:moveTo>
                  <a:pt x="0" y="0"/>
                </a:moveTo>
                <a:lnTo>
                  <a:pt x="9377745" y="0"/>
                </a:lnTo>
                <a:lnTo>
                  <a:pt x="9377745" y="3458043"/>
                </a:lnTo>
                <a:lnTo>
                  <a:pt x="0" y="3458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4301827">
            <a:off x="-2778559" y="8237951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6253478" y="0"/>
                </a:moveTo>
                <a:lnTo>
                  <a:pt x="0" y="0"/>
                </a:lnTo>
                <a:lnTo>
                  <a:pt x="0" y="3524688"/>
                </a:lnTo>
                <a:lnTo>
                  <a:pt x="6253478" y="3524688"/>
                </a:lnTo>
                <a:lnTo>
                  <a:pt x="625347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65699" y="2123854"/>
            <a:ext cx="7213430" cy="3706633"/>
          </a:xfrm>
          <a:custGeom>
            <a:avLst/>
            <a:gdLst/>
            <a:ahLst/>
            <a:cxnLst/>
            <a:rect r="r" b="b" t="t" l="l"/>
            <a:pathLst>
              <a:path h="3706633" w="7213430">
                <a:moveTo>
                  <a:pt x="0" y="0"/>
                </a:moveTo>
                <a:lnTo>
                  <a:pt x="7213430" y="0"/>
                </a:lnTo>
                <a:lnTo>
                  <a:pt x="7213430" y="3706633"/>
                </a:lnTo>
                <a:lnTo>
                  <a:pt x="0" y="37066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690" r="0" b="-69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8513035">
            <a:off x="6867986" y="7945756"/>
            <a:ext cx="14808856" cy="5331188"/>
          </a:xfrm>
          <a:custGeom>
            <a:avLst/>
            <a:gdLst/>
            <a:ahLst/>
            <a:cxnLst/>
            <a:rect r="r" b="b" t="t" l="l"/>
            <a:pathLst>
              <a:path h="5331188" w="14808856">
                <a:moveTo>
                  <a:pt x="14808856" y="5331188"/>
                </a:moveTo>
                <a:lnTo>
                  <a:pt x="0" y="5331188"/>
                </a:lnTo>
                <a:lnTo>
                  <a:pt x="0" y="0"/>
                </a:lnTo>
                <a:lnTo>
                  <a:pt x="14808856" y="0"/>
                </a:lnTo>
                <a:lnTo>
                  <a:pt x="14808856" y="533118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000606" y="358435"/>
            <a:ext cx="6830616" cy="6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b="true" sz="3885">
                <a:solidFill>
                  <a:srgbClr val="141313"/>
                </a:solidFill>
                <a:latin typeface="Barlow 2 Bold"/>
                <a:ea typeface="Barlow 2 Bold"/>
                <a:cs typeface="Barlow 2 Bold"/>
                <a:sym typeface="Barlow 2 Bold"/>
              </a:rPr>
              <a:t>RESPUESTAS DE LA ENCUESTA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9499" y="1693901"/>
            <a:ext cx="338149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Niveles de los encuestados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3888" y="1739679"/>
            <a:ext cx="338149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Uso de aplicación financiera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86372" y="5446312"/>
            <a:ext cx="338149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Preferencias de aprendizaje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877289">
            <a:off x="7115691" y="-1172418"/>
            <a:ext cx="13147569" cy="4733125"/>
          </a:xfrm>
          <a:custGeom>
            <a:avLst/>
            <a:gdLst/>
            <a:ahLst/>
            <a:cxnLst/>
            <a:rect r="r" b="b" t="t" l="l"/>
            <a:pathLst>
              <a:path h="4733125" w="13147569">
                <a:moveTo>
                  <a:pt x="13147569" y="4733125"/>
                </a:moveTo>
                <a:lnTo>
                  <a:pt x="0" y="4733125"/>
                </a:lnTo>
                <a:lnTo>
                  <a:pt x="0" y="0"/>
                </a:lnTo>
                <a:lnTo>
                  <a:pt x="13147569" y="0"/>
                </a:lnTo>
                <a:lnTo>
                  <a:pt x="13147569" y="47331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51270">
            <a:off x="-3361789" y="7578901"/>
            <a:ext cx="10630837" cy="3827101"/>
          </a:xfrm>
          <a:custGeom>
            <a:avLst/>
            <a:gdLst/>
            <a:ahLst/>
            <a:cxnLst/>
            <a:rect r="r" b="b" t="t" l="l"/>
            <a:pathLst>
              <a:path h="3827101" w="10630837">
                <a:moveTo>
                  <a:pt x="0" y="0"/>
                </a:moveTo>
                <a:lnTo>
                  <a:pt x="10630837" y="0"/>
                </a:lnTo>
                <a:lnTo>
                  <a:pt x="10630837" y="3827102"/>
                </a:lnTo>
                <a:lnTo>
                  <a:pt x="0" y="382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676830">
            <a:off x="13463102" y="9334870"/>
            <a:ext cx="4329861" cy="3052552"/>
          </a:xfrm>
          <a:custGeom>
            <a:avLst/>
            <a:gdLst/>
            <a:ahLst/>
            <a:cxnLst/>
            <a:rect r="r" b="b" t="t" l="l"/>
            <a:pathLst>
              <a:path h="3052552" w="4329861">
                <a:moveTo>
                  <a:pt x="0" y="0"/>
                </a:moveTo>
                <a:lnTo>
                  <a:pt x="4329862" y="0"/>
                </a:lnTo>
                <a:lnTo>
                  <a:pt x="4329862" y="3052552"/>
                </a:lnTo>
                <a:lnTo>
                  <a:pt x="0" y="305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50226" y="-1832867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60094">
            <a:off x="15284066" y="8760724"/>
            <a:ext cx="4329861" cy="3052552"/>
          </a:xfrm>
          <a:custGeom>
            <a:avLst/>
            <a:gdLst/>
            <a:ahLst/>
            <a:cxnLst/>
            <a:rect r="r" b="b" t="t" l="l"/>
            <a:pathLst>
              <a:path h="3052552" w="4329861">
                <a:moveTo>
                  <a:pt x="0" y="0"/>
                </a:moveTo>
                <a:lnTo>
                  <a:pt x="4329862" y="0"/>
                </a:lnTo>
                <a:lnTo>
                  <a:pt x="4329862" y="3052552"/>
                </a:lnTo>
                <a:lnTo>
                  <a:pt x="0" y="305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58955" y="608508"/>
            <a:ext cx="4504758" cy="9069983"/>
            <a:chOff x="0" y="0"/>
            <a:chExt cx="94615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0304" y="312801"/>
              <a:ext cx="8650859" cy="18424398"/>
            </a:xfrm>
            <a:custGeom>
              <a:avLst/>
              <a:gdLst/>
              <a:ahLst/>
              <a:cxnLst/>
              <a:rect r="r" b="b" t="t" l="l"/>
              <a:pathLst>
                <a:path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8"/>
              <a:stretch>
                <a:fillRect l="0" t="-866" r="0" b="-86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615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9"/>
              <a:stretch>
                <a:fillRect l="-83" t="0" r="-8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-2377196" y="5743017"/>
            <a:ext cx="6682327" cy="2405638"/>
          </a:xfrm>
          <a:custGeom>
            <a:avLst/>
            <a:gdLst/>
            <a:ahLst/>
            <a:cxnLst/>
            <a:rect r="r" b="b" t="t" l="l"/>
            <a:pathLst>
              <a:path h="2405638" w="6682327">
                <a:moveTo>
                  <a:pt x="0" y="0"/>
                </a:moveTo>
                <a:lnTo>
                  <a:pt x="6682327" y="0"/>
                </a:lnTo>
                <a:lnTo>
                  <a:pt x="6682327" y="2405638"/>
                </a:lnTo>
                <a:lnTo>
                  <a:pt x="0" y="240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720693">
            <a:off x="2637544" y="3748298"/>
            <a:ext cx="4039726" cy="1257365"/>
          </a:xfrm>
          <a:custGeom>
            <a:avLst/>
            <a:gdLst/>
            <a:ahLst/>
            <a:cxnLst/>
            <a:rect r="r" b="b" t="t" l="l"/>
            <a:pathLst>
              <a:path h="1257365" w="4039726">
                <a:moveTo>
                  <a:pt x="0" y="0"/>
                </a:moveTo>
                <a:lnTo>
                  <a:pt x="4039726" y="0"/>
                </a:lnTo>
                <a:lnTo>
                  <a:pt x="4039726" y="1257365"/>
                </a:lnTo>
                <a:lnTo>
                  <a:pt x="0" y="1257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18187" y="2612152"/>
            <a:ext cx="4474158" cy="5062696"/>
          </a:xfrm>
          <a:custGeom>
            <a:avLst/>
            <a:gdLst/>
            <a:ahLst/>
            <a:cxnLst/>
            <a:rect r="r" b="b" t="t" l="l"/>
            <a:pathLst>
              <a:path h="5062696" w="4474158">
                <a:moveTo>
                  <a:pt x="0" y="0"/>
                </a:moveTo>
                <a:lnTo>
                  <a:pt x="4474158" y="0"/>
                </a:lnTo>
                <a:lnTo>
                  <a:pt x="4474158" y="5062696"/>
                </a:lnTo>
                <a:lnTo>
                  <a:pt x="0" y="50626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672846"/>
            <a:ext cx="6095087" cy="109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1"/>
              </a:lnSpc>
              <a:spcBef>
                <a:spcPct val="0"/>
              </a:spcBef>
            </a:pPr>
            <a:r>
              <a:rPr lang="en-US" b="true" sz="641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Producto Actual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652638" y="-381773"/>
            <a:ext cx="13147569" cy="4733125"/>
          </a:xfrm>
          <a:custGeom>
            <a:avLst/>
            <a:gdLst/>
            <a:ahLst/>
            <a:cxnLst/>
            <a:rect r="r" b="b" t="t" l="l"/>
            <a:pathLst>
              <a:path h="4733125" w="13147569">
                <a:moveTo>
                  <a:pt x="13147569" y="4733124"/>
                </a:moveTo>
                <a:lnTo>
                  <a:pt x="0" y="4733124"/>
                </a:lnTo>
                <a:lnTo>
                  <a:pt x="0" y="0"/>
                </a:lnTo>
                <a:lnTo>
                  <a:pt x="13147569" y="0"/>
                </a:lnTo>
                <a:lnTo>
                  <a:pt x="13147569" y="4733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68723" y="6459899"/>
            <a:ext cx="10630837" cy="3827101"/>
          </a:xfrm>
          <a:custGeom>
            <a:avLst/>
            <a:gdLst/>
            <a:ahLst/>
            <a:cxnLst/>
            <a:rect r="r" b="b" t="t" l="l"/>
            <a:pathLst>
              <a:path h="3827101" w="10630837">
                <a:moveTo>
                  <a:pt x="0" y="0"/>
                </a:moveTo>
                <a:lnTo>
                  <a:pt x="10630837" y="0"/>
                </a:lnTo>
                <a:lnTo>
                  <a:pt x="10630837" y="3827101"/>
                </a:lnTo>
                <a:lnTo>
                  <a:pt x="0" y="3827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676830">
            <a:off x="13494407" y="-1071722"/>
            <a:ext cx="4329861" cy="3052552"/>
          </a:xfrm>
          <a:custGeom>
            <a:avLst/>
            <a:gdLst/>
            <a:ahLst/>
            <a:cxnLst/>
            <a:rect r="r" b="b" t="t" l="l"/>
            <a:pathLst>
              <a:path h="3052552" w="4329861">
                <a:moveTo>
                  <a:pt x="0" y="0"/>
                </a:moveTo>
                <a:lnTo>
                  <a:pt x="4329862" y="0"/>
                </a:lnTo>
                <a:lnTo>
                  <a:pt x="4329862" y="3052552"/>
                </a:lnTo>
                <a:lnTo>
                  <a:pt x="0" y="305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21526" y="8766921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28287">
            <a:off x="-2694504" y="-798150"/>
            <a:ext cx="4329861" cy="3052552"/>
          </a:xfrm>
          <a:custGeom>
            <a:avLst/>
            <a:gdLst/>
            <a:ahLst/>
            <a:cxnLst/>
            <a:rect r="r" b="b" t="t" l="l"/>
            <a:pathLst>
              <a:path h="3052552" w="4329861">
                <a:moveTo>
                  <a:pt x="0" y="0"/>
                </a:moveTo>
                <a:lnTo>
                  <a:pt x="4329861" y="0"/>
                </a:lnTo>
                <a:lnTo>
                  <a:pt x="4329861" y="3052552"/>
                </a:lnTo>
                <a:lnTo>
                  <a:pt x="0" y="3052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8060" y="4207034"/>
            <a:ext cx="9932597" cy="155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60"/>
              </a:lnSpc>
              <a:spcBef>
                <a:spcPct val="0"/>
              </a:spcBef>
            </a:pPr>
            <a:r>
              <a:rPr lang="en-US" b="true" sz="9114" strike="noStrike" u="none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Muchas Gracias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539170" y="1702089"/>
            <a:ext cx="7338382" cy="7644148"/>
          </a:xfrm>
          <a:custGeom>
            <a:avLst/>
            <a:gdLst/>
            <a:ahLst/>
            <a:cxnLst/>
            <a:rect r="r" b="b" t="t" l="l"/>
            <a:pathLst>
              <a:path h="7644148" w="7338382">
                <a:moveTo>
                  <a:pt x="0" y="0"/>
                </a:moveTo>
                <a:lnTo>
                  <a:pt x="7338382" y="0"/>
                </a:lnTo>
                <a:lnTo>
                  <a:pt x="7338382" y="7644148"/>
                </a:lnTo>
                <a:lnTo>
                  <a:pt x="0" y="7644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3013" y="4509421"/>
            <a:ext cx="6524987" cy="5777579"/>
          </a:xfrm>
          <a:custGeom>
            <a:avLst/>
            <a:gdLst/>
            <a:ahLst/>
            <a:cxnLst/>
            <a:rect r="r" b="b" t="t" l="l"/>
            <a:pathLst>
              <a:path h="5777579" w="6524987">
                <a:moveTo>
                  <a:pt x="0" y="0"/>
                </a:moveTo>
                <a:lnTo>
                  <a:pt x="6524987" y="0"/>
                </a:lnTo>
                <a:lnTo>
                  <a:pt x="6524987" y="5777579"/>
                </a:lnTo>
                <a:lnTo>
                  <a:pt x="0" y="577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71976" y="1988417"/>
            <a:ext cx="6794206" cy="6556408"/>
          </a:xfrm>
          <a:custGeom>
            <a:avLst/>
            <a:gdLst/>
            <a:ahLst/>
            <a:cxnLst/>
            <a:rect r="r" b="b" t="t" l="l"/>
            <a:pathLst>
              <a:path h="6556408" w="6794206">
                <a:moveTo>
                  <a:pt x="0" y="0"/>
                </a:moveTo>
                <a:lnTo>
                  <a:pt x="6794206" y="0"/>
                </a:lnTo>
                <a:lnTo>
                  <a:pt x="6794206" y="6556409"/>
                </a:lnTo>
                <a:lnTo>
                  <a:pt x="0" y="6556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5165663" cy="4573960"/>
          </a:xfrm>
          <a:custGeom>
            <a:avLst/>
            <a:gdLst/>
            <a:ahLst/>
            <a:cxnLst/>
            <a:rect r="r" b="b" t="t" l="l"/>
            <a:pathLst>
              <a:path h="4573960" w="5165663">
                <a:moveTo>
                  <a:pt x="0" y="0"/>
                </a:moveTo>
                <a:lnTo>
                  <a:pt x="5165663" y="0"/>
                </a:lnTo>
                <a:lnTo>
                  <a:pt x="5165663" y="4573960"/>
                </a:lnTo>
                <a:lnTo>
                  <a:pt x="0" y="457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161316">
            <a:off x="15857187" y="7932615"/>
            <a:ext cx="3760807" cy="2651369"/>
          </a:xfrm>
          <a:custGeom>
            <a:avLst/>
            <a:gdLst/>
            <a:ahLst/>
            <a:cxnLst/>
            <a:rect r="r" b="b" t="t" l="l"/>
            <a:pathLst>
              <a:path h="2651369" w="3760807">
                <a:moveTo>
                  <a:pt x="0" y="0"/>
                </a:moveTo>
                <a:lnTo>
                  <a:pt x="3760808" y="0"/>
                </a:lnTo>
                <a:lnTo>
                  <a:pt x="3760808" y="2651370"/>
                </a:lnTo>
                <a:lnTo>
                  <a:pt x="0" y="2651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68732">
            <a:off x="-1654945" y="-662063"/>
            <a:ext cx="3309890" cy="2333473"/>
          </a:xfrm>
          <a:custGeom>
            <a:avLst/>
            <a:gdLst/>
            <a:ahLst/>
            <a:cxnLst/>
            <a:rect r="r" b="b" t="t" l="l"/>
            <a:pathLst>
              <a:path h="2333473" w="3309890">
                <a:moveTo>
                  <a:pt x="0" y="0"/>
                </a:moveTo>
                <a:lnTo>
                  <a:pt x="3309890" y="0"/>
                </a:lnTo>
                <a:lnTo>
                  <a:pt x="3309890" y="2333472"/>
                </a:lnTo>
                <a:lnTo>
                  <a:pt x="0" y="2333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7715" y="872633"/>
            <a:ext cx="6719159" cy="111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09"/>
              </a:lnSpc>
              <a:spcBef>
                <a:spcPct val="0"/>
              </a:spcBef>
            </a:pPr>
            <a:r>
              <a:rPr lang="en-US" b="true" sz="775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0799" y="1778867"/>
            <a:ext cx="6363201" cy="904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Problemática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Contexto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Solución Propuesta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Competencias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Metodología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Arquitectura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Modelo de Negocio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Encuestados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App / Demo</a:t>
            </a:r>
          </a:p>
          <a:p>
            <a:pPr algn="l">
              <a:lnSpc>
                <a:spcPts val="6552"/>
              </a:lnSpc>
            </a:pPr>
            <a:r>
              <a:rPr lang="en-US" sz="3600" spc="12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Cierre</a:t>
            </a:r>
          </a:p>
          <a:p>
            <a:pPr algn="l" marL="0" indent="0" lvl="0">
              <a:lnSpc>
                <a:spcPts val="65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77094" y="1778867"/>
            <a:ext cx="803705" cy="821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01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02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03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04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05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06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07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08</a:t>
            </a:r>
          </a:p>
          <a:p>
            <a:pPr algn="ctr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09</a:t>
            </a:r>
          </a:p>
          <a:p>
            <a:pPr algn="ctr" marL="0" indent="0" lvl="0">
              <a:lnSpc>
                <a:spcPts val="6551"/>
              </a:lnSpc>
            </a:pPr>
            <a:r>
              <a:rPr lang="en-US" b="true" sz="3599" spc="125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94742" y="0"/>
            <a:ext cx="5493258" cy="10287000"/>
          </a:xfrm>
          <a:custGeom>
            <a:avLst/>
            <a:gdLst/>
            <a:ahLst/>
            <a:cxnLst/>
            <a:rect r="r" b="b" t="t" l="l"/>
            <a:pathLst>
              <a:path h="10287000" w="5493258">
                <a:moveTo>
                  <a:pt x="0" y="0"/>
                </a:moveTo>
                <a:lnTo>
                  <a:pt x="5493258" y="0"/>
                </a:lnTo>
                <a:lnTo>
                  <a:pt x="54932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37" t="0" r="-905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372730" y="3431743"/>
            <a:ext cx="10287000" cy="3423514"/>
          </a:xfrm>
          <a:custGeom>
            <a:avLst/>
            <a:gdLst/>
            <a:ahLst/>
            <a:cxnLst/>
            <a:rect r="r" b="b" t="t" l="l"/>
            <a:pathLst>
              <a:path h="3423514" w="10287000">
                <a:moveTo>
                  <a:pt x="0" y="0"/>
                </a:moveTo>
                <a:lnTo>
                  <a:pt x="10287000" y="0"/>
                </a:lnTo>
                <a:lnTo>
                  <a:pt x="10287000" y="3423514"/>
                </a:lnTo>
                <a:lnTo>
                  <a:pt x="0" y="3423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4793" y="2979966"/>
            <a:ext cx="8775773" cy="627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  <a:r>
              <a:rPr lang="en-US" b="true" sz="2946">
                <a:solidFill>
                  <a:srgbClr val="F9CE46"/>
                </a:solidFill>
                <a:latin typeface="Barlow 1 Bold"/>
                <a:ea typeface="Barlow 1 Bold"/>
                <a:cs typeface="Barlow 1 Bold"/>
                <a:sym typeface="Barlow 1 Bold"/>
              </a:rPr>
              <a:t>MyGoalFinance</a:t>
            </a:r>
            <a:r>
              <a:rPr lang="en-US" b="true" sz="294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 </a:t>
            </a:r>
            <a:r>
              <a:rPr lang="en-US" sz="294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se encuentra en su </a:t>
            </a:r>
            <a:r>
              <a:rPr lang="en-US" b="true" sz="294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etapa final como MVP funcional</a:t>
            </a:r>
            <a:r>
              <a:rPr lang="en-US" sz="2946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, integrando front-end, back-end, base de datos e inteligencia artificial.</a:t>
            </a:r>
          </a:p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  <a:r>
              <a:rPr lang="en-US" b="true" sz="2946" strike="noStrike" u="none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El desarrollo ha sido estable y centrado en pulir </a:t>
            </a:r>
            <a:r>
              <a:rPr lang="en-US" sz="2946" strike="noStrike" u="none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la navegación, rendimiento y claridad de la experiencia de usuario.</a:t>
            </a:r>
          </a:p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  <a:r>
              <a:rPr lang="en-US" sz="2946" strike="noStrike" u="none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Actualmente buscamos </a:t>
            </a:r>
            <a:r>
              <a:rPr lang="en-US" b="true" sz="2946" strike="noStrike" u="none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validar el producto mediante feedback real</a:t>
            </a:r>
            <a:r>
              <a:rPr lang="en-US" sz="2946" strike="noStrike" u="none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 para asegurar utilidad, adopción y claridad para el lanzamiento oficial.</a:t>
            </a:r>
          </a:p>
          <a:p>
            <a:pPr algn="just" marL="0" indent="0" lvl="0">
              <a:lnSpc>
                <a:spcPts val="412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44793" y="1843038"/>
            <a:ext cx="9196348" cy="93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85"/>
              </a:lnSpc>
              <a:spcBef>
                <a:spcPct val="0"/>
              </a:spcBef>
            </a:pPr>
            <a:r>
              <a:rPr lang="en-US" b="true" sz="6472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Contexto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229783">
            <a:off x="11223922" y="-806363"/>
            <a:ext cx="3673149" cy="2589570"/>
          </a:xfrm>
          <a:custGeom>
            <a:avLst/>
            <a:gdLst/>
            <a:ahLst/>
            <a:cxnLst/>
            <a:rect r="r" b="b" t="t" l="l"/>
            <a:pathLst>
              <a:path h="2589570" w="3673149">
                <a:moveTo>
                  <a:pt x="0" y="0"/>
                </a:moveTo>
                <a:lnTo>
                  <a:pt x="3673149" y="0"/>
                </a:lnTo>
                <a:lnTo>
                  <a:pt x="3673149" y="2589570"/>
                </a:lnTo>
                <a:lnTo>
                  <a:pt x="0" y="2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58167" y="8639966"/>
            <a:ext cx="3673149" cy="2589570"/>
          </a:xfrm>
          <a:custGeom>
            <a:avLst/>
            <a:gdLst/>
            <a:ahLst/>
            <a:cxnLst/>
            <a:rect r="r" b="b" t="t" l="l"/>
            <a:pathLst>
              <a:path h="2589570" w="3673149">
                <a:moveTo>
                  <a:pt x="0" y="0"/>
                </a:moveTo>
                <a:lnTo>
                  <a:pt x="3673150" y="0"/>
                </a:lnTo>
                <a:lnTo>
                  <a:pt x="3673150" y="2589570"/>
                </a:lnTo>
                <a:lnTo>
                  <a:pt x="0" y="258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96760" y="3221228"/>
            <a:ext cx="4380835" cy="5146355"/>
          </a:xfrm>
          <a:custGeom>
            <a:avLst/>
            <a:gdLst/>
            <a:ahLst/>
            <a:cxnLst/>
            <a:rect r="r" b="b" t="t" l="l"/>
            <a:pathLst>
              <a:path h="5146355" w="4380835">
                <a:moveTo>
                  <a:pt x="0" y="0"/>
                </a:moveTo>
                <a:lnTo>
                  <a:pt x="4380835" y="0"/>
                </a:lnTo>
                <a:lnTo>
                  <a:pt x="4380835" y="5146356"/>
                </a:lnTo>
                <a:lnTo>
                  <a:pt x="0" y="5146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394230">
            <a:off x="-932050" y="-559958"/>
            <a:ext cx="6903759" cy="2485353"/>
          </a:xfrm>
          <a:custGeom>
            <a:avLst/>
            <a:gdLst/>
            <a:ahLst/>
            <a:cxnLst/>
            <a:rect r="r" b="b" t="t" l="l"/>
            <a:pathLst>
              <a:path h="2485353" w="6903759">
                <a:moveTo>
                  <a:pt x="6903758" y="2485353"/>
                </a:moveTo>
                <a:lnTo>
                  <a:pt x="0" y="2485353"/>
                </a:lnTo>
                <a:lnTo>
                  <a:pt x="0" y="0"/>
                </a:lnTo>
                <a:lnTo>
                  <a:pt x="6903758" y="0"/>
                </a:lnTo>
                <a:lnTo>
                  <a:pt x="6903758" y="24853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45028">
            <a:off x="12314384" y="8005214"/>
            <a:ext cx="6979915" cy="2512769"/>
          </a:xfrm>
          <a:custGeom>
            <a:avLst/>
            <a:gdLst/>
            <a:ahLst/>
            <a:cxnLst/>
            <a:rect r="r" b="b" t="t" l="l"/>
            <a:pathLst>
              <a:path h="2512769" w="6979915">
                <a:moveTo>
                  <a:pt x="0" y="0"/>
                </a:moveTo>
                <a:lnTo>
                  <a:pt x="6979915" y="0"/>
                </a:lnTo>
                <a:lnTo>
                  <a:pt x="6979915" y="2512770"/>
                </a:lnTo>
                <a:lnTo>
                  <a:pt x="0" y="251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862181"/>
            <a:ext cx="2295205" cy="2295205"/>
          </a:xfrm>
          <a:custGeom>
            <a:avLst/>
            <a:gdLst/>
            <a:ahLst/>
            <a:cxnLst/>
            <a:rect r="r" b="b" t="t" l="l"/>
            <a:pathLst>
              <a:path h="2295205" w="2295205">
                <a:moveTo>
                  <a:pt x="0" y="0"/>
                </a:moveTo>
                <a:lnTo>
                  <a:pt x="2295205" y="0"/>
                </a:lnTo>
                <a:lnTo>
                  <a:pt x="2295205" y="2295205"/>
                </a:lnTo>
                <a:lnTo>
                  <a:pt x="0" y="229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0835" y="4862181"/>
            <a:ext cx="2295205" cy="2295205"/>
          </a:xfrm>
          <a:custGeom>
            <a:avLst/>
            <a:gdLst/>
            <a:ahLst/>
            <a:cxnLst/>
            <a:rect r="r" b="b" t="t" l="l"/>
            <a:pathLst>
              <a:path h="2295205" w="2295205">
                <a:moveTo>
                  <a:pt x="0" y="0"/>
                </a:moveTo>
                <a:lnTo>
                  <a:pt x="2295205" y="0"/>
                </a:lnTo>
                <a:lnTo>
                  <a:pt x="2295205" y="2295205"/>
                </a:lnTo>
                <a:lnTo>
                  <a:pt x="0" y="229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4327" y="4862181"/>
            <a:ext cx="2295205" cy="2295205"/>
          </a:xfrm>
          <a:custGeom>
            <a:avLst/>
            <a:gdLst/>
            <a:ahLst/>
            <a:cxnLst/>
            <a:rect r="r" b="b" t="t" l="l"/>
            <a:pathLst>
              <a:path h="2295205" w="2295205">
                <a:moveTo>
                  <a:pt x="0" y="0"/>
                </a:moveTo>
                <a:lnTo>
                  <a:pt x="2295205" y="0"/>
                </a:lnTo>
                <a:lnTo>
                  <a:pt x="2295205" y="2295205"/>
                </a:lnTo>
                <a:lnTo>
                  <a:pt x="0" y="229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20642">
            <a:off x="15226471" y="-1255895"/>
            <a:ext cx="3581149" cy="3877229"/>
          </a:xfrm>
          <a:custGeom>
            <a:avLst/>
            <a:gdLst/>
            <a:ahLst/>
            <a:cxnLst/>
            <a:rect r="r" b="b" t="t" l="l"/>
            <a:pathLst>
              <a:path h="3877229" w="3581149">
                <a:moveTo>
                  <a:pt x="0" y="0"/>
                </a:moveTo>
                <a:lnTo>
                  <a:pt x="3581150" y="0"/>
                </a:lnTo>
                <a:lnTo>
                  <a:pt x="3581150" y="3877228"/>
                </a:lnTo>
                <a:lnTo>
                  <a:pt x="0" y="387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676830">
            <a:off x="14418073" y="-1220188"/>
            <a:ext cx="5836887" cy="4115005"/>
          </a:xfrm>
          <a:custGeom>
            <a:avLst/>
            <a:gdLst/>
            <a:ahLst/>
            <a:cxnLst/>
            <a:rect r="r" b="b" t="t" l="l"/>
            <a:pathLst>
              <a:path h="4115005" w="5836887">
                <a:moveTo>
                  <a:pt x="0" y="0"/>
                </a:moveTo>
                <a:lnTo>
                  <a:pt x="5836887" y="0"/>
                </a:lnTo>
                <a:lnTo>
                  <a:pt x="5836887" y="4115005"/>
                </a:lnTo>
                <a:lnTo>
                  <a:pt x="0" y="4115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21526" y="9006234"/>
            <a:ext cx="6875865" cy="3875487"/>
          </a:xfrm>
          <a:custGeom>
            <a:avLst/>
            <a:gdLst/>
            <a:ahLst/>
            <a:cxnLst/>
            <a:rect r="r" b="b" t="t" l="l"/>
            <a:pathLst>
              <a:path h="3875487" w="6875865">
                <a:moveTo>
                  <a:pt x="0" y="0"/>
                </a:moveTo>
                <a:lnTo>
                  <a:pt x="6875865" y="0"/>
                </a:lnTo>
                <a:lnTo>
                  <a:pt x="6875865" y="3875487"/>
                </a:lnTo>
                <a:lnTo>
                  <a:pt x="0" y="3875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56906" y="3068897"/>
            <a:ext cx="4678330" cy="4526284"/>
          </a:xfrm>
          <a:custGeom>
            <a:avLst/>
            <a:gdLst/>
            <a:ahLst/>
            <a:cxnLst/>
            <a:rect r="r" b="b" t="t" l="l"/>
            <a:pathLst>
              <a:path h="4526284" w="4678330">
                <a:moveTo>
                  <a:pt x="0" y="0"/>
                </a:moveTo>
                <a:lnTo>
                  <a:pt x="4678330" y="0"/>
                </a:lnTo>
                <a:lnTo>
                  <a:pt x="4678330" y="4526284"/>
                </a:lnTo>
                <a:lnTo>
                  <a:pt x="0" y="4526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14990" y="5327637"/>
            <a:ext cx="1284811" cy="1284811"/>
          </a:xfrm>
          <a:custGeom>
            <a:avLst/>
            <a:gdLst/>
            <a:ahLst/>
            <a:cxnLst/>
            <a:rect r="r" b="b" t="t" l="l"/>
            <a:pathLst>
              <a:path h="1284811" w="1284811">
                <a:moveTo>
                  <a:pt x="0" y="0"/>
                </a:moveTo>
                <a:lnTo>
                  <a:pt x="1284811" y="0"/>
                </a:lnTo>
                <a:lnTo>
                  <a:pt x="1284811" y="1284811"/>
                </a:lnTo>
                <a:lnTo>
                  <a:pt x="0" y="1284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6497" y="5406808"/>
            <a:ext cx="1443881" cy="1205641"/>
          </a:xfrm>
          <a:custGeom>
            <a:avLst/>
            <a:gdLst/>
            <a:ahLst/>
            <a:cxnLst/>
            <a:rect r="r" b="b" t="t" l="l"/>
            <a:pathLst>
              <a:path h="1205641" w="1443881">
                <a:moveTo>
                  <a:pt x="0" y="0"/>
                </a:moveTo>
                <a:lnTo>
                  <a:pt x="1443881" y="0"/>
                </a:lnTo>
                <a:lnTo>
                  <a:pt x="1443881" y="1205640"/>
                </a:lnTo>
                <a:lnTo>
                  <a:pt x="0" y="12056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4312" y="5327637"/>
            <a:ext cx="1363981" cy="1363981"/>
          </a:xfrm>
          <a:custGeom>
            <a:avLst/>
            <a:gdLst/>
            <a:ahLst/>
            <a:cxnLst/>
            <a:rect r="r" b="b" t="t" l="l"/>
            <a:pathLst>
              <a:path h="1363981" w="1363981">
                <a:moveTo>
                  <a:pt x="0" y="0"/>
                </a:moveTo>
                <a:lnTo>
                  <a:pt x="1363981" y="0"/>
                </a:lnTo>
                <a:lnTo>
                  <a:pt x="1363981" y="1363982"/>
                </a:lnTo>
                <a:lnTo>
                  <a:pt x="0" y="13639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77275" y="7825542"/>
            <a:ext cx="364097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Dificultad para organizar ingresos, gastos y metas sin una guía clara.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331" y="7301340"/>
            <a:ext cx="3003468" cy="4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0"/>
              </a:lnSpc>
              <a:spcBef>
                <a:spcPct val="0"/>
              </a:spcBef>
            </a:pPr>
            <a:r>
              <a:rPr lang="en-US" b="true" sz="2757" spc="9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Organización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91780" y="7825542"/>
            <a:ext cx="364097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Falta de conocimiento sobre herramientas financieras básicas.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0835" y="7301340"/>
            <a:ext cx="3003468" cy="4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0"/>
              </a:lnSpc>
              <a:spcBef>
                <a:spcPct val="0"/>
              </a:spcBef>
            </a:pPr>
            <a:r>
              <a:rPr lang="en-US" b="true" sz="2757" spc="9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Desconocimiento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05272" y="7825542"/>
            <a:ext cx="364097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Información poco clara, lo que genera falta de control personal.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04327" y="7301340"/>
            <a:ext cx="3003468" cy="47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0"/>
              </a:lnSpc>
              <a:spcBef>
                <a:spcPct val="0"/>
              </a:spcBef>
            </a:pPr>
            <a:r>
              <a:rPr lang="en-US" b="true" sz="2757" spc="9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Frustración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9095" y="1478728"/>
            <a:ext cx="9724270" cy="111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09"/>
              </a:lnSpc>
              <a:spcBef>
                <a:spcPct val="0"/>
              </a:spcBef>
            </a:pPr>
            <a:r>
              <a:rPr lang="en-US" b="true" sz="7756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Problemática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095" y="2671431"/>
            <a:ext cx="826869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Los usuarios carecen de educación financiera personalizada que les permita tomar decisiones económicas informadas y sostenibles.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85850"/>
            <a:ext cx="8141118" cy="962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80"/>
              </a:lnSpc>
              <a:spcBef>
                <a:spcPct val="0"/>
              </a:spcBef>
            </a:pPr>
            <a:r>
              <a:rPr lang="en-US" b="true" sz="6739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Solución Propuesta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38168" y="8596888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13352">
            <a:off x="-2151778" y="-1872502"/>
            <a:ext cx="4977792" cy="2805664"/>
          </a:xfrm>
          <a:custGeom>
            <a:avLst/>
            <a:gdLst/>
            <a:ahLst/>
            <a:cxnLst/>
            <a:rect r="r" b="b" t="t" l="l"/>
            <a:pathLst>
              <a:path h="2805664" w="4977792">
                <a:moveTo>
                  <a:pt x="0" y="0"/>
                </a:moveTo>
                <a:lnTo>
                  <a:pt x="4977792" y="0"/>
                </a:lnTo>
                <a:lnTo>
                  <a:pt x="4977792" y="2805664"/>
                </a:lnTo>
                <a:lnTo>
                  <a:pt x="0" y="2805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709965">
            <a:off x="10096733" y="-639023"/>
            <a:ext cx="9265129" cy="3335447"/>
          </a:xfrm>
          <a:custGeom>
            <a:avLst/>
            <a:gdLst/>
            <a:ahLst/>
            <a:cxnLst/>
            <a:rect r="r" b="b" t="t" l="l"/>
            <a:pathLst>
              <a:path h="3335447" w="9265129">
                <a:moveTo>
                  <a:pt x="9265129" y="0"/>
                </a:moveTo>
                <a:lnTo>
                  <a:pt x="0" y="0"/>
                </a:lnTo>
                <a:lnTo>
                  <a:pt x="0" y="3335446"/>
                </a:lnTo>
                <a:lnTo>
                  <a:pt x="9265129" y="3335446"/>
                </a:lnTo>
                <a:lnTo>
                  <a:pt x="92651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-922086" y="8810495"/>
            <a:ext cx="5682178" cy="2045584"/>
          </a:xfrm>
          <a:custGeom>
            <a:avLst/>
            <a:gdLst/>
            <a:ahLst/>
            <a:cxnLst/>
            <a:rect r="r" b="b" t="t" l="l"/>
            <a:pathLst>
              <a:path h="2045584" w="5682178">
                <a:moveTo>
                  <a:pt x="5682178" y="0"/>
                </a:moveTo>
                <a:lnTo>
                  <a:pt x="0" y="0"/>
                </a:lnTo>
                <a:lnTo>
                  <a:pt x="0" y="2045584"/>
                </a:lnTo>
                <a:lnTo>
                  <a:pt x="5682178" y="2045584"/>
                </a:lnTo>
                <a:lnTo>
                  <a:pt x="56821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7500936">
            <a:off x="13872851" y="-1618580"/>
            <a:ext cx="3753087" cy="2645927"/>
          </a:xfrm>
          <a:custGeom>
            <a:avLst/>
            <a:gdLst/>
            <a:ahLst/>
            <a:cxnLst/>
            <a:rect r="r" b="b" t="t" l="l"/>
            <a:pathLst>
              <a:path h="2645927" w="3753087">
                <a:moveTo>
                  <a:pt x="0" y="0"/>
                </a:moveTo>
                <a:lnTo>
                  <a:pt x="3753087" y="0"/>
                </a:lnTo>
                <a:lnTo>
                  <a:pt x="3753087" y="2645926"/>
                </a:lnTo>
                <a:lnTo>
                  <a:pt x="0" y="2645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500936">
            <a:off x="3031871" y="9783529"/>
            <a:ext cx="3753087" cy="2645927"/>
          </a:xfrm>
          <a:custGeom>
            <a:avLst/>
            <a:gdLst/>
            <a:ahLst/>
            <a:cxnLst/>
            <a:rect r="r" b="b" t="t" l="l"/>
            <a:pathLst>
              <a:path h="2645927" w="3753087">
                <a:moveTo>
                  <a:pt x="0" y="0"/>
                </a:moveTo>
                <a:lnTo>
                  <a:pt x="3753087" y="0"/>
                </a:lnTo>
                <a:lnTo>
                  <a:pt x="3753087" y="2645926"/>
                </a:lnTo>
                <a:lnTo>
                  <a:pt x="0" y="2645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339314"/>
            <a:ext cx="16230600" cy="3476705"/>
            <a:chOff x="0" y="0"/>
            <a:chExt cx="21640800" cy="463560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09844"/>
              <a:ext cx="2105440" cy="20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792"/>
                </a:lnSpc>
                <a:spcBef>
                  <a:spcPct val="0"/>
                </a:spcBef>
              </a:pPr>
              <a:r>
                <a:rPr lang="en-US" sz="9137" spc="301">
                  <a:solidFill>
                    <a:srgbClr val="141313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483234"/>
              <a:ext cx="5090499" cy="1606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2"/>
                </a:lnSpc>
                <a:spcBef>
                  <a:spcPct val="0"/>
                </a:spcBef>
              </a:pPr>
              <a:r>
                <a:rPr lang="en-US" sz="2351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Recomendaciones rápidas y contextualizadas basadas en Groq y Llama 3.1.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95813"/>
              <a:ext cx="4975189" cy="58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5"/>
                </a:lnSpc>
                <a:spcBef>
                  <a:spcPct val="0"/>
                </a:spcBef>
              </a:pPr>
              <a:r>
                <a:rPr lang="en-US" b="true" sz="2653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Asesor Financiero IA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582049" y="-109844"/>
              <a:ext cx="2105440" cy="20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792"/>
                </a:lnSpc>
                <a:spcBef>
                  <a:spcPct val="0"/>
                </a:spcBef>
              </a:pPr>
              <a:r>
                <a:rPr lang="en-US" sz="9137" spc="301">
                  <a:solidFill>
                    <a:srgbClr val="141313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582049" y="2483234"/>
              <a:ext cx="5090499" cy="2152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2"/>
                </a:lnSpc>
                <a:spcBef>
                  <a:spcPct val="0"/>
                </a:spcBef>
              </a:pPr>
              <a:r>
                <a:rPr lang="en-US" sz="2351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Lleva un registro y analisis de ingresos/gastos junto con indicadores personalizados y un seguimiento de metas.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582049" y="1795813"/>
              <a:ext cx="5090499" cy="58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5"/>
                </a:lnSpc>
                <a:spcBef>
                  <a:spcPct val="0"/>
                </a:spcBef>
              </a:pPr>
              <a:r>
                <a:rPr lang="en-US" b="true" sz="2653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Gestión Financiera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168104" y="-109844"/>
              <a:ext cx="2105440" cy="20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792"/>
                </a:lnSpc>
                <a:spcBef>
                  <a:spcPct val="0"/>
                </a:spcBef>
              </a:pPr>
              <a:r>
                <a:rPr lang="en-US" sz="9137" spc="301">
                  <a:solidFill>
                    <a:srgbClr val="141313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168104" y="2483234"/>
              <a:ext cx="5090499" cy="1606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2"/>
                </a:lnSpc>
                <a:spcBef>
                  <a:spcPct val="0"/>
                </a:spcBef>
              </a:pPr>
              <a:r>
                <a:rPr lang="en-US" sz="2351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Ofrece una interfaz clara, modular y amigable para el uso diario.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168104" y="1795813"/>
              <a:ext cx="5090499" cy="58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5"/>
                </a:lnSpc>
                <a:spcBef>
                  <a:spcPct val="0"/>
                </a:spcBef>
              </a:pPr>
              <a:r>
                <a:rPr lang="en-US" b="true" sz="2653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Experiencia Intuitiva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550301" y="-171450"/>
              <a:ext cx="2105440" cy="20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792"/>
                </a:lnSpc>
                <a:spcBef>
                  <a:spcPct val="0"/>
                </a:spcBef>
              </a:pPr>
              <a:r>
                <a:rPr lang="en-US" sz="9137" spc="301">
                  <a:solidFill>
                    <a:srgbClr val="141313"/>
                  </a:solidFill>
                  <a:latin typeface="Anton"/>
                  <a:ea typeface="Anton"/>
                  <a:cs typeface="Anton"/>
                  <a:sym typeface="Anton"/>
                </a:rPr>
                <a:t>04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50301" y="2483234"/>
              <a:ext cx="5090499" cy="2152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2"/>
                </a:lnSpc>
                <a:spcBef>
                  <a:spcPct val="0"/>
                </a:spcBef>
              </a:pPr>
              <a:r>
                <a:rPr lang="en-US" sz="2351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Preparado para funciones premium, hábitos inteligentes, integración de bancas y automatización.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550301" y="1795813"/>
              <a:ext cx="5090499" cy="58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5"/>
                </a:lnSpc>
                <a:spcBef>
                  <a:spcPct val="0"/>
                </a:spcBef>
              </a:pPr>
              <a:r>
                <a:rPr lang="en-US" b="true" sz="2653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Escalabilidad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81464" y="2200186"/>
            <a:ext cx="6095474" cy="152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5"/>
              </a:lnSpc>
              <a:spcBef>
                <a:spcPct val="0"/>
              </a:spcBef>
            </a:pPr>
            <a:r>
              <a:rPr lang="en-US" b="true" sz="2860">
                <a:solidFill>
                  <a:srgbClr val="E4B204"/>
                </a:solidFill>
                <a:latin typeface="Barlow 1 Bold"/>
                <a:ea typeface="Barlow 1 Bold"/>
                <a:cs typeface="Barlow 1 Bold"/>
                <a:sym typeface="Barlow 1 Bold"/>
              </a:rPr>
              <a:t>MyGoalFinance</a:t>
            </a:r>
            <a:r>
              <a:rPr lang="en-US" b="true" sz="2860">
                <a:solidFill>
                  <a:srgbClr val="F9CE46"/>
                </a:solidFill>
                <a:latin typeface="Barlow 1 Bold"/>
                <a:ea typeface="Barlow 1 Bold"/>
                <a:cs typeface="Barlow 1 Bold"/>
                <a:sym typeface="Barlow 1 Bold"/>
              </a:rPr>
              <a:t> </a:t>
            </a:r>
            <a:r>
              <a:rPr lang="en-US" sz="2860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se convertirá en un </a:t>
            </a:r>
            <a:r>
              <a:rPr lang="en-US" b="true" sz="286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ecosistema de educación financiera personalizada</a:t>
            </a:r>
            <a:r>
              <a:rPr lang="en-US" sz="2860">
                <a:solidFill>
                  <a:srgbClr val="000000"/>
                </a:solidFill>
                <a:latin typeface="Barlow 1"/>
                <a:ea typeface="Barlow 1"/>
                <a:cs typeface="Barlow 1"/>
                <a:sym typeface="Barlow 1"/>
              </a:rPr>
              <a:t> compuesto por: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20000">
            <a:off x="930096" y="4742265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5674" y="9582150"/>
            <a:ext cx="1990535" cy="4114800"/>
          </a:xfrm>
          <a:custGeom>
            <a:avLst/>
            <a:gdLst/>
            <a:ahLst/>
            <a:cxnLst/>
            <a:rect r="r" b="b" t="t" l="l"/>
            <a:pathLst>
              <a:path h="4114800" w="1990535">
                <a:moveTo>
                  <a:pt x="0" y="0"/>
                </a:moveTo>
                <a:lnTo>
                  <a:pt x="1990535" y="0"/>
                </a:lnTo>
                <a:lnTo>
                  <a:pt x="1990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924754" y="-3321414"/>
            <a:ext cx="2596437" cy="5367311"/>
          </a:xfrm>
          <a:custGeom>
            <a:avLst/>
            <a:gdLst/>
            <a:ahLst/>
            <a:cxnLst/>
            <a:rect r="r" b="b" t="t" l="l"/>
            <a:pathLst>
              <a:path h="5367311" w="2596437">
                <a:moveTo>
                  <a:pt x="0" y="0"/>
                </a:moveTo>
                <a:lnTo>
                  <a:pt x="2596437" y="0"/>
                </a:lnTo>
                <a:lnTo>
                  <a:pt x="2596437" y="5367310"/>
                </a:lnTo>
                <a:lnTo>
                  <a:pt x="0" y="536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90187" y="2045404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0187" y="7623539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94872" y="4961457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21928" y="4961457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11228" y="2045404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1228" y="7623539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68687" y="3335701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70460" y="3335701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3" y="0"/>
                </a:lnTo>
                <a:lnTo>
                  <a:pt x="3877203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68687" y="8661245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70460" y="8661245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3" y="0"/>
                </a:lnTo>
                <a:lnTo>
                  <a:pt x="3877203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21398" y="5951107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3" y="0"/>
                </a:lnTo>
                <a:lnTo>
                  <a:pt x="3877203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23172" y="5951107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4320000">
            <a:off x="8974101" y="4742265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-4320000">
            <a:off x="787221" y="7304036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3877202" y="168897"/>
                </a:moveTo>
                <a:lnTo>
                  <a:pt x="0" y="168897"/>
                </a:lnTo>
                <a:lnTo>
                  <a:pt x="0" y="0"/>
                </a:lnTo>
                <a:lnTo>
                  <a:pt x="3877202" y="0"/>
                </a:lnTo>
                <a:lnTo>
                  <a:pt x="3877202" y="1688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4320000">
            <a:off x="8831226" y="7304036"/>
            <a:ext cx="3877202" cy="168897"/>
          </a:xfrm>
          <a:custGeom>
            <a:avLst/>
            <a:gdLst/>
            <a:ahLst/>
            <a:cxnLst/>
            <a:rect r="r" b="b" t="t" l="l"/>
            <a:pathLst>
              <a:path h="168897" w="3877202">
                <a:moveTo>
                  <a:pt x="3877202" y="168897"/>
                </a:moveTo>
                <a:lnTo>
                  <a:pt x="0" y="168897"/>
                </a:lnTo>
                <a:lnTo>
                  <a:pt x="0" y="0"/>
                </a:lnTo>
                <a:lnTo>
                  <a:pt x="3877202" y="0"/>
                </a:lnTo>
                <a:lnTo>
                  <a:pt x="3877202" y="1688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5603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665791" y="2708243"/>
            <a:ext cx="1321946" cy="132194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548073" y="2295583"/>
            <a:ext cx="4017695" cy="2147266"/>
            <a:chOff x="0" y="0"/>
            <a:chExt cx="2979669" cy="15924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606932" y="5374583"/>
            <a:ext cx="1321946" cy="132194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489214" y="4961923"/>
            <a:ext cx="4017695" cy="2147266"/>
            <a:chOff x="0" y="0"/>
            <a:chExt cx="2979669" cy="15924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65791" y="8036198"/>
            <a:ext cx="1321946" cy="132194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548073" y="7623539"/>
            <a:ext cx="4017695" cy="2147266"/>
            <a:chOff x="0" y="0"/>
            <a:chExt cx="2979669" cy="15924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781091" y="2708243"/>
            <a:ext cx="1321946" cy="132194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3647237" y="-331729"/>
            <a:ext cx="2932581" cy="2932581"/>
          </a:xfrm>
          <a:custGeom>
            <a:avLst/>
            <a:gdLst/>
            <a:ahLst/>
            <a:cxnLst/>
            <a:rect r="r" b="b" t="t" l="l"/>
            <a:pathLst>
              <a:path h="2932581" w="2932581">
                <a:moveTo>
                  <a:pt x="0" y="0"/>
                </a:moveTo>
                <a:lnTo>
                  <a:pt x="2932581" y="0"/>
                </a:lnTo>
                <a:lnTo>
                  <a:pt x="2932581" y="2932582"/>
                </a:lnTo>
                <a:lnTo>
                  <a:pt x="0" y="2932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1663373" y="2295583"/>
            <a:ext cx="4017695" cy="2147266"/>
            <a:chOff x="0" y="0"/>
            <a:chExt cx="2979669" cy="15924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0722232" y="5374583"/>
            <a:ext cx="1321946" cy="132194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604514" y="4961923"/>
            <a:ext cx="4017695" cy="2147266"/>
            <a:chOff x="0" y="0"/>
            <a:chExt cx="2979669" cy="159249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9781091" y="8036198"/>
            <a:ext cx="1321946" cy="132194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2B2A2A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663373" y="7623539"/>
            <a:ext cx="4017695" cy="2147266"/>
            <a:chOff x="0" y="0"/>
            <a:chExt cx="2979669" cy="159249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979669" cy="1592490"/>
            </a:xfrm>
            <a:custGeom>
              <a:avLst/>
              <a:gdLst/>
              <a:ahLst/>
              <a:cxnLst/>
              <a:rect r="r" b="b" t="t" l="l"/>
              <a:pathLst>
                <a:path h="1592490" w="2979669">
                  <a:moveTo>
                    <a:pt x="2855209" y="1592490"/>
                  </a:moveTo>
                  <a:lnTo>
                    <a:pt x="124460" y="1592490"/>
                  </a:lnTo>
                  <a:cubicBezTo>
                    <a:pt x="55880" y="1592490"/>
                    <a:pt x="0" y="1536610"/>
                    <a:pt x="0" y="14680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468030"/>
                  </a:lnTo>
                  <a:cubicBezTo>
                    <a:pt x="2979669" y="1536610"/>
                    <a:pt x="2923789" y="1592490"/>
                    <a:pt x="2855209" y="1592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1" id="51"/>
          <p:cNvSpPr/>
          <p:nvPr/>
        </p:nvSpPr>
        <p:spPr>
          <a:xfrm flipH="false" flipV="false" rot="1235975">
            <a:off x="-891484" y="9259563"/>
            <a:ext cx="2192190" cy="1594818"/>
          </a:xfrm>
          <a:custGeom>
            <a:avLst/>
            <a:gdLst/>
            <a:ahLst/>
            <a:cxnLst/>
            <a:rect r="r" b="b" t="t" l="l"/>
            <a:pathLst>
              <a:path h="1594818" w="2192190">
                <a:moveTo>
                  <a:pt x="0" y="0"/>
                </a:moveTo>
                <a:lnTo>
                  <a:pt x="2192190" y="0"/>
                </a:lnTo>
                <a:lnTo>
                  <a:pt x="2192190" y="1594818"/>
                </a:lnTo>
                <a:lnTo>
                  <a:pt x="0" y="1594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1979548" y="8441632"/>
            <a:ext cx="370152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Feedback con usuarios, preparación para examen transversal y cierre de proyecto.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6872743" y="3955202"/>
            <a:ext cx="530188" cy="321426"/>
          </a:xfrm>
          <a:custGeom>
            <a:avLst/>
            <a:gdLst/>
            <a:ahLst/>
            <a:cxnLst/>
            <a:rect r="r" b="b" t="t" l="l"/>
            <a:pathLst>
              <a:path h="321426" w="530188">
                <a:moveTo>
                  <a:pt x="0" y="0"/>
                </a:moveTo>
                <a:lnTo>
                  <a:pt x="530187" y="0"/>
                </a:lnTo>
                <a:lnTo>
                  <a:pt x="530187" y="321426"/>
                </a:lnTo>
                <a:lnTo>
                  <a:pt x="0" y="3214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-10676830">
            <a:off x="251059" y="-1305338"/>
            <a:ext cx="3774428" cy="2660971"/>
          </a:xfrm>
          <a:custGeom>
            <a:avLst/>
            <a:gdLst/>
            <a:ahLst/>
            <a:cxnLst/>
            <a:rect r="r" b="b" t="t" l="l"/>
            <a:pathLst>
              <a:path h="2660971" w="3774428">
                <a:moveTo>
                  <a:pt x="0" y="0"/>
                </a:moveTo>
                <a:lnTo>
                  <a:pt x="3774427" y="0"/>
                </a:lnTo>
                <a:lnTo>
                  <a:pt x="3774427" y="2660971"/>
                </a:lnTo>
                <a:lnTo>
                  <a:pt x="0" y="26609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-1101959" y="-1511125"/>
            <a:ext cx="3029522" cy="4114800"/>
          </a:xfrm>
          <a:custGeom>
            <a:avLst/>
            <a:gdLst/>
            <a:ahLst/>
            <a:cxnLst/>
            <a:rect r="r" b="b" t="t" l="l"/>
            <a:pathLst>
              <a:path h="4114800" w="3029522">
                <a:moveTo>
                  <a:pt x="0" y="0"/>
                </a:moveTo>
                <a:lnTo>
                  <a:pt x="3029522" y="0"/>
                </a:lnTo>
                <a:lnTo>
                  <a:pt x="30295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-3466678" y="-2389129"/>
            <a:ext cx="5200379" cy="4114800"/>
          </a:xfrm>
          <a:custGeom>
            <a:avLst/>
            <a:gdLst/>
            <a:ahLst/>
            <a:cxnLst/>
            <a:rect r="r" b="b" t="t" l="l"/>
            <a:pathLst>
              <a:path h="4114800" w="5200379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4354193" y="9258300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1" y="0"/>
                </a:lnTo>
                <a:lnTo>
                  <a:pt x="73004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824068" y="8745694"/>
            <a:ext cx="2598707" cy="2296608"/>
          </a:xfrm>
          <a:custGeom>
            <a:avLst/>
            <a:gdLst/>
            <a:ahLst/>
            <a:cxnLst/>
            <a:rect r="r" b="b" t="t" l="l"/>
            <a:pathLst>
              <a:path h="2296608" w="2598707">
                <a:moveTo>
                  <a:pt x="0" y="0"/>
                </a:moveTo>
                <a:lnTo>
                  <a:pt x="2598707" y="0"/>
                </a:lnTo>
                <a:lnTo>
                  <a:pt x="2598707" y="2296608"/>
                </a:lnTo>
                <a:lnTo>
                  <a:pt x="0" y="22966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5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9" id="59"/>
          <p:cNvSpPr/>
          <p:nvPr/>
        </p:nvSpPr>
        <p:spPr>
          <a:xfrm flipH="false" flipV="false" rot="0">
            <a:off x="16906628" y="-1217334"/>
            <a:ext cx="2762744" cy="2434668"/>
          </a:xfrm>
          <a:custGeom>
            <a:avLst/>
            <a:gdLst/>
            <a:ahLst/>
            <a:cxnLst/>
            <a:rect r="r" b="b" t="t" l="l"/>
            <a:pathLst>
              <a:path h="2434668" w="2762744">
                <a:moveTo>
                  <a:pt x="0" y="0"/>
                </a:moveTo>
                <a:lnTo>
                  <a:pt x="2762744" y="0"/>
                </a:lnTo>
                <a:lnTo>
                  <a:pt x="2762744" y="2434668"/>
                </a:lnTo>
                <a:lnTo>
                  <a:pt x="0" y="24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4315472" y="1498659"/>
            <a:ext cx="965705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B2A2A"/>
                </a:solidFill>
                <a:latin typeface="Barlow 1"/>
                <a:ea typeface="Barlow 1"/>
                <a:cs typeface="Barlow 1"/>
                <a:sym typeface="Barlow 1"/>
              </a:rPr>
              <a:t>6 Sprints de dos semanas con mejoras iterativas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927563" y="2974881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864248" y="2565575"/>
            <a:ext cx="346212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6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Inicio y Planificación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864248" y="3113677"/>
            <a:ext cx="338534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Definición de backlog, requerimientos, roles, entornos de trabajo.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868704" y="5641221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805389" y="5231915"/>
            <a:ext cx="327072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6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Interfaz de usuario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805389" y="5780017"/>
            <a:ext cx="3385344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Mejoras en UI/UX y primeros ajustes visuales de la app.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927563" y="8302836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864248" y="7893530"/>
            <a:ext cx="34621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7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y Base de datos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864248" y="8441632"/>
            <a:ext cx="338534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Configuración de servicios, API interna y conexión con PostgreSQL.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042863" y="2974881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979548" y="2565575"/>
            <a:ext cx="33853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6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Integración de IA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979548" y="3113677"/>
            <a:ext cx="338534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conexión con Groq y Llama 3.1 y ajustes del agente en el chatbot.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984004" y="5641221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920689" y="5231915"/>
            <a:ext cx="33764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7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Optimización y Pruebas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920689" y="5780017"/>
            <a:ext cx="3385344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A2A"/>
                </a:solidFill>
                <a:latin typeface="Canva Sans"/>
                <a:ea typeface="Canva Sans"/>
                <a:cs typeface="Canva Sans"/>
                <a:sym typeface="Canva Sans"/>
              </a:rPr>
              <a:t>Correción de errores, optimización UX y pruebas funcionales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042863" y="8302836"/>
            <a:ext cx="79840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979548" y="7884005"/>
            <a:ext cx="338534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73" b="true">
                <a:solidFill>
                  <a:srgbClr val="2B2A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Validación y Cierre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5679656" y="673119"/>
            <a:ext cx="6928689" cy="7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71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Metodología de Trabajo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0492">
            <a:off x="-947169" y="207771"/>
            <a:ext cx="3951737" cy="3423192"/>
          </a:xfrm>
          <a:custGeom>
            <a:avLst/>
            <a:gdLst/>
            <a:ahLst/>
            <a:cxnLst/>
            <a:rect r="r" b="b" t="t" l="l"/>
            <a:pathLst>
              <a:path h="3423192" w="3951737">
                <a:moveTo>
                  <a:pt x="0" y="0"/>
                </a:moveTo>
                <a:lnTo>
                  <a:pt x="3951738" y="0"/>
                </a:lnTo>
                <a:lnTo>
                  <a:pt x="3951738" y="3423193"/>
                </a:lnTo>
                <a:lnTo>
                  <a:pt x="0" y="3423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217577" y="1512925"/>
            <a:ext cx="10337112" cy="87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1"/>
              </a:lnSpc>
            </a:pPr>
            <a:r>
              <a:rPr lang="en-US" b="true" sz="6118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Competencias Profesionales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1391799" y="-786928"/>
            <a:ext cx="9388364" cy="3379811"/>
          </a:xfrm>
          <a:custGeom>
            <a:avLst/>
            <a:gdLst/>
            <a:ahLst/>
            <a:cxnLst/>
            <a:rect r="r" b="b" t="t" l="l"/>
            <a:pathLst>
              <a:path h="3379811" w="9388364">
                <a:moveTo>
                  <a:pt x="0" y="3379811"/>
                </a:moveTo>
                <a:lnTo>
                  <a:pt x="9388364" y="3379811"/>
                </a:lnTo>
                <a:lnTo>
                  <a:pt x="9388364" y="0"/>
                </a:lnTo>
                <a:lnTo>
                  <a:pt x="0" y="0"/>
                </a:lnTo>
                <a:lnTo>
                  <a:pt x="0" y="33798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676830">
            <a:off x="15552009" y="7833599"/>
            <a:ext cx="5471982" cy="3857748"/>
          </a:xfrm>
          <a:custGeom>
            <a:avLst/>
            <a:gdLst/>
            <a:ahLst/>
            <a:cxnLst/>
            <a:rect r="r" b="b" t="t" l="l"/>
            <a:pathLst>
              <a:path h="3857748" w="5471982">
                <a:moveTo>
                  <a:pt x="0" y="0"/>
                </a:moveTo>
                <a:lnTo>
                  <a:pt x="5471982" y="0"/>
                </a:lnTo>
                <a:lnTo>
                  <a:pt x="5471982" y="3857748"/>
                </a:lnTo>
                <a:lnTo>
                  <a:pt x="0" y="385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8100000">
            <a:off x="-3427620" y="7763211"/>
            <a:ext cx="9388364" cy="3379811"/>
          </a:xfrm>
          <a:custGeom>
            <a:avLst/>
            <a:gdLst/>
            <a:ahLst/>
            <a:cxnLst/>
            <a:rect r="r" b="b" t="t" l="l"/>
            <a:pathLst>
              <a:path h="3379811" w="9388364">
                <a:moveTo>
                  <a:pt x="0" y="3379811"/>
                </a:moveTo>
                <a:lnTo>
                  <a:pt x="9388364" y="3379811"/>
                </a:lnTo>
                <a:lnTo>
                  <a:pt x="9388364" y="0"/>
                </a:lnTo>
                <a:lnTo>
                  <a:pt x="0" y="0"/>
                </a:lnTo>
                <a:lnTo>
                  <a:pt x="0" y="33798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9145630">
            <a:off x="13587838" y="-1502971"/>
            <a:ext cx="4263747" cy="3005942"/>
          </a:xfrm>
          <a:custGeom>
            <a:avLst/>
            <a:gdLst/>
            <a:ahLst/>
            <a:cxnLst/>
            <a:rect r="r" b="b" t="t" l="l"/>
            <a:pathLst>
              <a:path h="3005942" w="4263747">
                <a:moveTo>
                  <a:pt x="0" y="0"/>
                </a:moveTo>
                <a:lnTo>
                  <a:pt x="4263747" y="0"/>
                </a:lnTo>
                <a:lnTo>
                  <a:pt x="4263747" y="3005942"/>
                </a:lnTo>
                <a:lnTo>
                  <a:pt x="0" y="300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98101" y="3086100"/>
            <a:ext cx="2973793" cy="5610803"/>
            <a:chOff x="0" y="0"/>
            <a:chExt cx="3965057" cy="74810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560705"/>
              <a:ext cx="3965057" cy="292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Desarrollamos la solución siguiendo técnicas sistemáticas que estructuran el proceso de construcción, integración y mantenimiento del software para cumplir los objetivos del proyecto.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687695"/>
              <a:ext cx="3965057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 spc="100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Desarrollo de Software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82498" y="0"/>
              <a:ext cx="3192100" cy="3474394"/>
            </a:xfrm>
            <a:custGeom>
              <a:avLst/>
              <a:gdLst/>
              <a:ahLst/>
              <a:cxnLst/>
              <a:rect r="r" b="b" t="t" l="l"/>
              <a:pathLst>
                <a:path h="3474394" w="3192100">
                  <a:moveTo>
                    <a:pt x="0" y="0"/>
                  </a:moveTo>
                  <a:lnTo>
                    <a:pt x="3192100" y="0"/>
                  </a:lnTo>
                  <a:lnTo>
                    <a:pt x="3192100" y="3474394"/>
                  </a:lnTo>
                  <a:lnTo>
                    <a:pt x="0" y="3474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386134" y="3086100"/>
            <a:ext cx="2973793" cy="5296478"/>
            <a:chOff x="0" y="0"/>
            <a:chExt cx="3965057" cy="706197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560705"/>
              <a:ext cx="3965057" cy="250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Diseñamos y construimos modelos de datos escalables que responden a las necesidades del sistema y permiten un crecimiento ordenado en el tiempo.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02" y="3687695"/>
              <a:ext cx="3962455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 spc="100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Modelamiento de Datos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36602" y="0"/>
              <a:ext cx="3491853" cy="3474394"/>
            </a:xfrm>
            <a:custGeom>
              <a:avLst/>
              <a:gdLst/>
              <a:ahLst/>
              <a:cxnLst/>
              <a:rect r="r" b="b" t="t" l="l"/>
              <a:pathLst>
                <a:path h="3474394" w="3491853">
                  <a:moveTo>
                    <a:pt x="0" y="0"/>
                  </a:moveTo>
                  <a:lnTo>
                    <a:pt x="3491853" y="0"/>
                  </a:lnTo>
                  <a:lnTo>
                    <a:pt x="3491853" y="3474394"/>
                  </a:lnTo>
                  <a:lnTo>
                    <a:pt x="0" y="3474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004717" y="3086100"/>
            <a:ext cx="2973793" cy="5619542"/>
            <a:chOff x="0" y="0"/>
            <a:chExt cx="3965057" cy="74927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4572357"/>
              <a:ext cx="3965057" cy="292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Gestionamos el proyecto aplicando Scrum, evaluando alternativas y tomando decisiones basadas en requerimientos técnicos, tiempos y prioridades del equipo.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687695"/>
              <a:ext cx="3965057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 spc="100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Gestión de Proyectos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74394" cy="3474394"/>
            </a:xfrm>
            <a:custGeom>
              <a:avLst/>
              <a:gdLst/>
              <a:ahLst/>
              <a:cxnLst/>
              <a:rect r="r" b="b" t="t" l="l"/>
              <a:pathLst>
                <a:path h="3474394" w="3474394">
                  <a:moveTo>
                    <a:pt x="0" y="0"/>
                  </a:moveTo>
                  <a:lnTo>
                    <a:pt x="3474394" y="0"/>
                  </a:lnTo>
                  <a:lnTo>
                    <a:pt x="3474394" y="3474394"/>
                  </a:lnTo>
                  <a:lnTo>
                    <a:pt x="0" y="3474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568289" y="3086100"/>
            <a:ext cx="3031371" cy="5263657"/>
            <a:chOff x="0" y="0"/>
            <a:chExt cx="4041828" cy="70182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78072" y="0"/>
              <a:ext cx="3061810" cy="3474394"/>
            </a:xfrm>
            <a:custGeom>
              <a:avLst/>
              <a:gdLst/>
              <a:ahLst/>
              <a:cxnLst/>
              <a:rect r="r" b="b" t="t" l="l"/>
              <a:pathLst>
                <a:path h="3474394" w="3061810">
                  <a:moveTo>
                    <a:pt x="0" y="0"/>
                  </a:moveTo>
                  <a:lnTo>
                    <a:pt x="3061809" y="0"/>
                  </a:lnTo>
                  <a:lnTo>
                    <a:pt x="3061809" y="3474394"/>
                  </a:lnTo>
                  <a:lnTo>
                    <a:pt x="0" y="3474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76771" y="4516944"/>
              <a:ext cx="3965057" cy="250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Barlow 1"/>
                  <a:ea typeface="Barlow 1"/>
                  <a:cs typeface="Barlow 1"/>
                  <a:sym typeface="Barlow 1"/>
                </a:rPr>
                <a:t>Se realizaron pruebas funcionales y de calidad siguiendo buenas prácticas de la industria, garantizando que el producto cumpla con los criterios definidos.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687695"/>
              <a:ext cx="4041828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 spc="100">
                  <a:solidFill>
                    <a:srgbClr val="000000"/>
                  </a:solidFill>
                  <a:latin typeface="Barlow 1 Bold"/>
                  <a:ea typeface="Barlow 1 Bold"/>
                  <a:cs typeface="Barlow 1 Bold"/>
                  <a:sym typeface="Barlow 1 Bold"/>
                </a:rPr>
                <a:t>Pruebas y Certificación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5400000">
            <a:off x="5404260" y="-3078896"/>
            <a:ext cx="2596437" cy="5367311"/>
          </a:xfrm>
          <a:custGeom>
            <a:avLst/>
            <a:gdLst/>
            <a:ahLst/>
            <a:cxnLst/>
            <a:rect r="r" b="b" t="t" l="l"/>
            <a:pathLst>
              <a:path h="5367311" w="2596437">
                <a:moveTo>
                  <a:pt x="0" y="0"/>
                </a:moveTo>
                <a:lnTo>
                  <a:pt x="2596437" y="0"/>
                </a:lnTo>
                <a:lnTo>
                  <a:pt x="2596437" y="5367311"/>
                </a:lnTo>
                <a:lnTo>
                  <a:pt x="0" y="53673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0771571" y="8377036"/>
            <a:ext cx="2596437" cy="5367311"/>
          </a:xfrm>
          <a:custGeom>
            <a:avLst/>
            <a:gdLst/>
            <a:ahLst/>
            <a:cxnLst/>
            <a:rect r="r" b="b" t="t" l="l"/>
            <a:pathLst>
              <a:path h="5367311" w="2596437">
                <a:moveTo>
                  <a:pt x="0" y="0"/>
                </a:moveTo>
                <a:lnTo>
                  <a:pt x="2596436" y="0"/>
                </a:lnTo>
                <a:lnTo>
                  <a:pt x="2596436" y="5367311"/>
                </a:lnTo>
                <a:lnTo>
                  <a:pt x="0" y="53673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1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818" y="60136"/>
            <a:ext cx="18288000" cy="7968964"/>
            <a:chOff x="0" y="0"/>
            <a:chExt cx="4816593" cy="2098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98822"/>
            </a:xfrm>
            <a:custGeom>
              <a:avLst/>
              <a:gdLst/>
              <a:ahLst/>
              <a:cxnLst/>
              <a:rect r="r" b="b" t="t" l="l"/>
              <a:pathLst>
                <a:path h="2098822" w="4816592">
                  <a:moveTo>
                    <a:pt x="8467" y="0"/>
                  </a:moveTo>
                  <a:lnTo>
                    <a:pt x="4808126" y="0"/>
                  </a:lnTo>
                  <a:cubicBezTo>
                    <a:pt x="4810371" y="0"/>
                    <a:pt x="4812525" y="892"/>
                    <a:pt x="4814113" y="2480"/>
                  </a:cubicBezTo>
                  <a:cubicBezTo>
                    <a:pt x="4815700" y="4068"/>
                    <a:pt x="4816592" y="6221"/>
                    <a:pt x="4816592" y="8467"/>
                  </a:cubicBezTo>
                  <a:lnTo>
                    <a:pt x="4816592" y="2090355"/>
                  </a:lnTo>
                  <a:cubicBezTo>
                    <a:pt x="4816592" y="2095031"/>
                    <a:pt x="4812802" y="2098822"/>
                    <a:pt x="4808126" y="2098822"/>
                  </a:cubicBezTo>
                  <a:lnTo>
                    <a:pt x="8467" y="2098822"/>
                  </a:lnTo>
                  <a:cubicBezTo>
                    <a:pt x="3791" y="2098822"/>
                    <a:pt x="0" y="2095031"/>
                    <a:pt x="0" y="2090355"/>
                  </a:cubicBezTo>
                  <a:lnTo>
                    <a:pt x="0" y="8467"/>
                  </a:lnTo>
                  <a:cubicBezTo>
                    <a:pt x="0" y="3791"/>
                    <a:pt x="3791" y="0"/>
                    <a:pt x="84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4816593" cy="2251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500936">
            <a:off x="15449758" y="-623649"/>
            <a:ext cx="4042848" cy="2850208"/>
          </a:xfrm>
          <a:custGeom>
            <a:avLst/>
            <a:gdLst/>
            <a:ahLst/>
            <a:cxnLst/>
            <a:rect r="r" b="b" t="t" l="l"/>
            <a:pathLst>
              <a:path h="2850208" w="4042848">
                <a:moveTo>
                  <a:pt x="0" y="0"/>
                </a:moveTo>
                <a:lnTo>
                  <a:pt x="4042848" y="0"/>
                </a:lnTo>
                <a:lnTo>
                  <a:pt x="4042848" y="2850207"/>
                </a:lnTo>
                <a:lnTo>
                  <a:pt x="0" y="285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695" y="5919629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2"/>
                </a:lnTo>
                <a:lnTo>
                  <a:pt x="0" y="307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500936">
            <a:off x="-31858" y="8945208"/>
            <a:ext cx="5740165" cy="4046817"/>
          </a:xfrm>
          <a:custGeom>
            <a:avLst/>
            <a:gdLst/>
            <a:ahLst/>
            <a:cxnLst/>
            <a:rect r="r" b="b" t="t" l="l"/>
            <a:pathLst>
              <a:path h="4046817" w="5740165">
                <a:moveTo>
                  <a:pt x="0" y="0"/>
                </a:moveTo>
                <a:lnTo>
                  <a:pt x="5740166" y="0"/>
                </a:lnTo>
                <a:lnTo>
                  <a:pt x="5740166" y="4046817"/>
                </a:lnTo>
                <a:lnTo>
                  <a:pt x="0" y="404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5536672" y="6486397"/>
            <a:ext cx="25904" cy="1255166"/>
          </a:xfrm>
          <a:prstGeom prst="rect">
            <a:avLst/>
          </a:prstGeom>
          <a:solidFill>
            <a:srgbClr val="151F28"/>
          </a:solidFill>
        </p:spPr>
      </p:sp>
      <p:sp>
        <p:nvSpPr>
          <p:cNvPr name="AutoShape 9" id="9"/>
          <p:cNvSpPr/>
          <p:nvPr/>
        </p:nvSpPr>
        <p:spPr>
          <a:xfrm rot="5400000">
            <a:off x="12734736" y="6477084"/>
            <a:ext cx="40506" cy="1288393"/>
          </a:xfrm>
          <a:prstGeom prst="rect">
            <a:avLst/>
          </a:prstGeom>
          <a:solidFill>
            <a:srgbClr val="151F28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649147" y="2068759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-5400000">
            <a:off x="5536672" y="2781007"/>
            <a:ext cx="25904" cy="1255166"/>
          </a:xfrm>
          <a:prstGeom prst="rect">
            <a:avLst/>
          </a:prstGeom>
          <a:solidFill>
            <a:srgbClr val="151F28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15306" y="824879"/>
            <a:ext cx="8637241" cy="8637241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6603073" y="2612646"/>
            <a:ext cx="5061708" cy="5061708"/>
          </a:xfrm>
          <a:custGeom>
            <a:avLst/>
            <a:gdLst/>
            <a:ahLst/>
            <a:cxnLst/>
            <a:rect r="r" b="b" t="t" l="l"/>
            <a:pathLst>
              <a:path h="5061708" w="5061708">
                <a:moveTo>
                  <a:pt x="0" y="0"/>
                </a:moveTo>
                <a:lnTo>
                  <a:pt x="5061708" y="0"/>
                </a:lnTo>
                <a:lnTo>
                  <a:pt x="5061708" y="5061708"/>
                </a:lnTo>
                <a:lnTo>
                  <a:pt x="0" y="506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781454" y="7647798"/>
            <a:ext cx="704946" cy="473984"/>
            <a:chOff x="0" y="0"/>
            <a:chExt cx="1930400" cy="12979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-10800000">
            <a:off x="8781454" y="2225505"/>
            <a:ext cx="704946" cy="473984"/>
            <a:chOff x="0" y="0"/>
            <a:chExt cx="1930400" cy="1297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-5400000">
            <a:off x="11496188" y="4906508"/>
            <a:ext cx="704946" cy="473984"/>
            <a:chOff x="0" y="0"/>
            <a:chExt cx="1930400" cy="1297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5400000">
            <a:off x="6066720" y="4906508"/>
            <a:ext cx="704946" cy="473984"/>
            <a:chOff x="0" y="0"/>
            <a:chExt cx="1930400" cy="12979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6915809" y="5254049"/>
            <a:ext cx="4436237" cy="2261611"/>
            <a:chOff x="0" y="0"/>
            <a:chExt cx="647700" cy="33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7700" cy="330200"/>
            </a:xfrm>
            <a:custGeom>
              <a:avLst/>
              <a:gdLst/>
              <a:ahLst/>
              <a:cxnLst/>
              <a:rect r="r" b="b" t="t" l="l"/>
              <a:pathLst>
                <a:path h="330200" w="647700">
                  <a:moveTo>
                    <a:pt x="647700" y="330200"/>
                  </a:moveTo>
                  <a:cubicBezTo>
                    <a:pt x="647700" y="150345"/>
                    <a:pt x="500247" y="0"/>
                    <a:pt x="323850" y="0"/>
                  </a:cubicBezTo>
                  <a:cubicBezTo>
                    <a:pt x="147453" y="0"/>
                    <a:pt x="0" y="150345"/>
                    <a:pt x="0" y="330200"/>
                  </a:cubicBezTo>
                  <a:lnTo>
                    <a:pt x="647700" y="330200"/>
                  </a:lnTo>
                  <a:close/>
                </a:path>
              </a:pathLst>
            </a:custGeom>
            <a:solidFill>
              <a:srgbClr val="151F28"/>
            </a:solidFill>
            <a:ln cap="sq">
              <a:noFill/>
              <a:prstDash val="sysDot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52400" y="3175"/>
              <a:ext cx="342900" cy="32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8781454" y="7457000"/>
            <a:ext cx="704946" cy="473984"/>
            <a:chOff x="0" y="0"/>
            <a:chExt cx="1930400" cy="12979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51F28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8735835" y="6589129"/>
            <a:ext cx="816330" cy="998569"/>
          </a:xfrm>
          <a:custGeom>
            <a:avLst/>
            <a:gdLst/>
            <a:ahLst/>
            <a:cxnLst/>
            <a:rect r="r" b="b" t="t" l="l"/>
            <a:pathLst>
              <a:path h="998569" w="816330">
                <a:moveTo>
                  <a:pt x="0" y="0"/>
                </a:moveTo>
                <a:lnTo>
                  <a:pt x="816330" y="0"/>
                </a:lnTo>
                <a:lnTo>
                  <a:pt x="816330" y="998569"/>
                </a:lnTo>
                <a:lnTo>
                  <a:pt x="0" y="998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32141" y="2225505"/>
            <a:ext cx="3489900" cy="2260618"/>
            <a:chOff x="0" y="0"/>
            <a:chExt cx="4653200" cy="301415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653200" cy="3014157"/>
              <a:chOff x="0" y="0"/>
              <a:chExt cx="2979669" cy="193011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979669" cy="1930111"/>
              </a:xfrm>
              <a:custGeom>
                <a:avLst/>
                <a:gdLst/>
                <a:ahLst/>
                <a:cxnLst/>
                <a:rect r="r" b="b" t="t" l="l"/>
                <a:pathLst>
                  <a:path h="1930111" w="2979669">
                    <a:moveTo>
                      <a:pt x="2855209" y="1930111"/>
                    </a:moveTo>
                    <a:lnTo>
                      <a:pt x="124460" y="1930111"/>
                    </a:lnTo>
                    <a:cubicBezTo>
                      <a:pt x="55880" y="1930111"/>
                      <a:pt x="0" y="1874231"/>
                      <a:pt x="0" y="18056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55209" y="0"/>
                    </a:lnTo>
                    <a:cubicBezTo>
                      <a:pt x="2923789" y="0"/>
                      <a:pt x="2979669" y="55880"/>
                      <a:pt x="2979669" y="124460"/>
                    </a:cubicBezTo>
                    <a:lnTo>
                      <a:pt x="2979669" y="1805651"/>
                    </a:lnTo>
                    <a:cubicBezTo>
                      <a:pt x="2979669" y="1874231"/>
                      <a:pt x="2923789" y="1930111"/>
                      <a:pt x="2855209" y="1930111"/>
                    </a:cubicBezTo>
                    <a:close/>
                  </a:path>
                </a:pathLst>
              </a:custGeom>
              <a:solidFill>
                <a:srgbClr val="EEBA2B"/>
              </a:solid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3850554" y="2449376"/>
              <a:ext cx="614051" cy="372268"/>
            </a:xfrm>
            <a:custGeom>
              <a:avLst/>
              <a:gdLst/>
              <a:ahLst/>
              <a:cxnLst/>
              <a:rect r="r" b="b" t="t" l="l"/>
              <a:pathLst>
                <a:path h="372268" w="614051">
                  <a:moveTo>
                    <a:pt x="0" y="0"/>
                  </a:moveTo>
                  <a:lnTo>
                    <a:pt x="614051" y="0"/>
                  </a:lnTo>
                  <a:lnTo>
                    <a:pt x="614051" y="372268"/>
                  </a:lnTo>
                  <a:lnTo>
                    <a:pt x="0" y="372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366187" y="309200"/>
              <a:ext cx="4009749" cy="54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8"/>
                </a:lnSpc>
              </a:pPr>
              <a:r>
                <a:rPr lang="en-US" sz="2484" spc="7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React </a:t>
              </a:r>
              <a:r>
                <a:rPr lang="en-US" b="true" sz="2484" spc="7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+ Expo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66187" y="1037278"/>
              <a:ext cx="3920826" cy="78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68"/>
                </a:lnSpc>
                <a:spcBef>
                  <a:spcPct val="0"/>
                </a:spcBef>
              </a:pPr>
              <a:r>
                <a:rPr lang="en-US" sz="17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Interfaz móvil, navegación, componentes UI.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32141" y="5752447"/>
            <a:ext cx="3489900" cy="2565418"/>
            <a:chOff x="0" y="0"/>
            <a:chExt cx="4653200" cy="34205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653200" cy="3420557"/>
              <a:chOff x="0" y="0"/>
              <a:chExt cx="2979669" cy="219034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79669" cy="2190348"/>
              </a:xfrm>
              <a:custGeom>
                <a:avLst/>
                <a:gdLst/>
                <a:ahLst/>
                <a:cxnLst/>
                <a:rect r="r" b="b" t="t" l="l"/>
                <a:pathLst>
                  <a:path h="2190348" w="2979669">
                    <a:moveTo>
                      <a:pt x="2855209" y="2190348"/>
                    </a:moveTo>
                    <a:lnTo>
                      <a:pt x="124460" y="2190348"/>
                    </a:lnTo>
                    <a:cubicBezTo>
                      <a:pt x="55880" y="2190348"/>
                      <a:pt x="0" y="2134468"/>
                      <a:pt x="0" y="20658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855209" y="0"/>
                    </a:lnTo>
                    <a:cubicBezTo>
                      <a:pt x="2923789" y="0"/>
                      <a:pt x="2979669" y="55880"/>
                      <a:pt x="2979669" y="124460"/>
                    </a:cubicBezTo>
                    <a:lnTo>
                      <a:pt x="2979669" y="2065888"/>
                    </a:lnTo>
                    <a:cubicBezTo>
                      <a:pt x="2979669" y="2134468"/>
                      <a:pt x="2923789" y="2190348"/>
                      <a:pt x="2855209" y="2190348"/>
                    </a:cubicBezTo>
                    <a:close/>
                  </a:path>
                </a:pathLst>
              </a:custGeom>
              <a:solidFill>
                <a:srgbClr val="EEBA2B"/>
              </a:solidFill>
            </p:spPr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3850554" y="2855776"/>
              <a:ext cx="614051" cy="372268"/>
            </a:xfrm>
            <a:custGeom>
              <a:avLst/>
              <a:gdLst/>
              <a:ahLst/>
              <a:cxnLst/>
              <a:rect r="r" b="b" t="t" l="l"/>
              <a:pathLst>
                <a:path h="372268" w="614051">
                  <a:moveTo>
                    <a:pt x="0" y="0"/>
                  </a:moveTo>
                  <a:lnTo>
                    <a:pt x="614051" y="0"/>
                  </a:lnTo>
                  <a:lnTo>
                    <a:pt x="614051" y="372268"/>
                  </a:lnTo>
                  <a:lnTo>
                    <a:pt x="0" y="372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366187" y="309200"/>
              <a:ext cx="4009749" cy="547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8"/>
                </a:lnSpc>
              </a:pPr>
              <a:r>
                <a:rPr lang="en-US" b="true" sz="2484" spc="7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PostgreSQL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66187" y="1037278"/>
              <a:ext cx="3920826" cy="118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68"/>
                </a:lnSpc>
                <a:spcBef>
                  <a:spcPct val="0"/>
                </a:spcBef>
              </a:pPr>
              <a:r>
                <a:rPr lang="en-US" sz="1763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Gestión de usuarios, transacciones, registros financieros.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3827811" y="2277268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3399186" y="2174415"/>
            <a:ext cx="3489900" cy="2427582"/>
            <a:chOff x="0" y="0"/>
            <a:chExt cx="2979669" cy="207266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979669" cy="2072664"/>
            </a:xfrm>
            <a:custGeom>
              <a:avLst/>
              <a:gdLst/>
              <a:ahLst/>
              <a:cxnLst/>
              <a:rect r="r" b="b" t="t" l="l"/>
              <a:pathLst>
                <a:path h="2072664" w="2979669">
                  <a:moveTo>
                    <a:pt x="2855209" y="2072664"/>
                  </a:moveTo>
                  <a:lnTo>
                    <a:pt x="124460" y="2072664"/>
                  </a:lnTo>
                  <a:cubicBezTo>
                    <a:pt x="55880" y="2072664"/>
                    <a:pt x="0" y="2016784"/>
                    <a:pt x="0" y="19482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1948204"/>
                  </a:lnTo>
                  <a:cubicBezTo>
                    <a:pt x="2979669" y="2016784"/>
                    <a:pt x="2923789" y="2072664"/>
                    <a:pt x="2855209" y="2072664"/>
                  </a:cubicBezTo>
                  <a:close/>
                </a:path>
              </a:pathLst>
            </a:custGeom>
            <a:solidFill>
              <a:srgbClr val="EEBA2B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6220600" y="4206922"/>
            <a:ext cx="460538" cy="279201"/>
          </a:xfrm>
          <a:custGeom>
            <a:avLst/>
            <a:gdLst/>
            <a:ahLst/>
            <a:cxnLst/>
            <a:rect r="r" b="b" t="t" l="l"/>
            <a:pathLst>
              <a:path h="279201" w="460538">
                <a:moveTo>
                  <a:pt x="0" y="0"/>
                </a:moveTo>
                <a:lnTo>
                  <a:pt x="460538" y="0"/>
                </a:lnTo>
                <a:lnTo>
                  <a:pt x="460538" y="279201"/>
                </a:lnTo>
                <a:lnTo>
                  <a:pt x="0" y="2792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rot="-5400000">
            <a:off x="12846598" y="2894858"/>
            <a:ext cx="25904" cy="1079272"/>
          </a:xfrm>
          <a:prstGeom prst="rect">
            <a:avLst/>
          </a:prstGeom>
          <a:solidFill>
            <a:srgbClr val="151F28"/>
          </a:solidFill>
        </p:spPr>
      </p:sp>
      <p:sp>
        <p:nvSpPr>
          <p:cNvPr name="Freeform 45" id="45"/>
          <p:cNvSpPr/>
          <p:nvPr/>
        </p:nvSpPr>
        <p:spPr>
          <a:xfrm flipH="false" flipV="false" rot="0">
            <a:off x="14227861" y="6304001"/>
            <a:ext cx="3885929" cy="3074741"/>
          </a:xfrm>
          <a:custGeom>
            <a:avLst/>
            <a:gdLst/>
            <a:ahLst/>
            <a:cxnLst/>
            <a:rect r="r" b="b" t="t" l="l"/>
            <a:pathLst>
              <a:path h="3074741" w="3885929">
                <a:moveTo>
                  <a:pt x="0" y="0"/>
                </a:moveTo>
                <a:lnTo>
                  <a:pt x="3885929" y="0"/>
                </a:lnTo>
                <a:lnTo>
                  <a:pt x="3885929" y="3074741"/>
                </a:lnTo>
                <a:lnTo>
                  <a:pt x="0" y="3074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399186" y="5958105"/>
            <a:ext cx="3489900" cy="2632747"/>
            <a:chOff x="0" y="0"/>
            <a:chExt cx="2979669" cy="224783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979669" cy="2247834"/>
            </a:xfrm>
            <a:custGeom>
              <a:avLst/>
              <a:gdLst/>
              <a:ahLst/>
              <a:cxnLst/>
              <a:rect r="r" b="b" t="t" l="l"/>
              <a:pathLst>
                <a:path h="2247834" w="2979669">
                  <a:moveTo>
                    <a:pt x="2855209" y="2247834"/>
                  </a:moveTo>
                  <a:lnTo>
                    <a:pt x="124460" y="2247834"/>
                  </a:lnTo>
                  <a:cubicBezTo>
                    <a:pt x="55880" y="2247834"/>
                    <a:pt x="0" y="2191954"/>
                    <a:pt x="0" y="21233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5209" y="0"/>
                  </a:lnTo>
                  <a:cubicBezTo>
                    <a:pt x="2923789" y="0"/>
                    <a:pt x="2979669" y="55880"/>
                    <a:pt x="2979669" y="124460"/>
                  </a:cubicBezTo>
                  <a:lnTo>
                    <a:pt x="2979669" y="2123374"/>
                  </a:lnTo>
                  <a:cubicBezTo>
                    <a:pt x="2979669" y="2191954"/>
                    <a:pt x="2923789" y="2247834"/>
                    <a:pt x="2855209" y="2247834"/>
                  </a:cubicBezTo>
                  <a:close/>
                </a:path>
              </a:pathLst>
            </a:custGeom>
            <a:solidFill>
              <a:srgbClr val="EEBA2B"/>
            </a:solidFill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6287101" y="8178264"/>
            <a:ext cx="460538" cy="279201"/>
          </a:xfrm>
          <a:custGeom>
            <a:avLst/>
            <a:gdLst/>
            <a:ahLst/>
            <a:cxnLst/>
            <a:rect r="r" b="b" t="t" l="l"/>
            <a:pathLst>
              <a:path h="279201" w="460538">
                <a:moveTo>
                  <a:pt x="0" y="0"/>
                </a:moveTo>
                <a:lnTo>
                  <a:pt x="460538" y="0"/>
                </a:lnTo>
                <a:lnTo>
                  <a:pt x="460538" y="279202"/>
                </a:lnTo>
                <a:lnTo>
                  <a:pt x="0" y="279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3673826" y="7167070"/>
            <a:ext cx="2940619" cy="1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Procesamiento de consultas, velocidad de inferencia, recomendaciones.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5949530" y="7274478"/>
            <a:ext cx="2338470" cy="3012522"/>
          </a:xfrm>
          <a:custGeom>
            <a:avLst/>
            <a:gdLst/>
            <a:ahLst/>
            <a:cxnLst/>
            <a:rect r="r" b="b" t="t" l="l"/>
            <a:pathLst>
              <a:path h="3012522" w="2338470">
                <a:moveTo>
                  <a:pt x="0" y="0"/>
                </a:moveTo>
                <a:lnTo>
                  <a:pt x="2338470" y="0"/>
                </a:lnTo>
                <a:lnTo>
                  <a:pt x="2338470" y="3012522"/>
                </a:lnTo>
                <a:lnTo>
                  <a:pt x="0" y="30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-3650226" y="-1832867"/>
            <a:ext cx="7300452" cy="4114800"/>
          </a:xfrm>
          <a:custGeom>
            <a:avLst/>
            <a:gdLst/>
            <a:ahLst/>
            <a:cxnLst/>
            <a:rect r="r" b="b" t="t" l="l"/>
            <a:pathLst>
              <a:path h="4114800" w="7300452">
                <a:moveTo>
                  <a:pt x="0" y="0"/>
                </a:moveTo>
                <a:lnTo>
                  <a:pt x="7300452" y="0"/>
                </a:lnTo>
                <a:lnTo>
                  <a:pt x="7300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367082" y="7841371"/>
            <a:ext cx="1052111" cy="1357562"/>
          </a:xfrm>
          <a:custGeom>
            <a:avLst/>
            <a:gdLst/>
            <a:ahLst/>
            <a:cxnLst/>
            <a:rect r="r" b="b" t="t" l="l"/>
            <a:pathLst>
              <a:path h="1357562" w="1052111">
                <a:moveTo>
                  <a:pt x="0" y="0"/>
                </a:moveTo>
                <a:lnTo>
                  <a:pt x="1052111" y="0"/>
                </a:lnTo>
                <a:lnTo>
                  <a:pt x="1052111" y="1357563"/>
                </a:lnTo>
                <a:lnTo>
                  <a:pt x="0" y="13575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1664781" y="7841371"/>
            <a:ext cx="1415971" cy="1357562"/>
          </a:xfrm>
          <a:custGeom>
            <a:avLst/>
            <a:gdLst/>
            <a:ahLst/>
            <a:cxnLst/>
            <a:rect r="r" b="b" t="t" l="l"/>
            <a:pathLst>
              <a:path h="1357562" w="1415971">
                <a:moveTo>
                  <a:pt x="0" y="0"/>
                </a:moveTo>
                <a:lnTo>
                  <a:pt x="1415971" y="0"/>
                </a:lnTo>
                <a:lnTo>
                  <a:pt x="1415971" y="1357563"/>
                </a:lnTo>
                <a:lnTo>
                  <a:pt x="0" y="13575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858125" y="1345352"/>
            <a:ext cx="1415971" cy="1267294"/>
          </a:xfrm>
          <a:custGeom>
            <a:avLst/>
            <a:gdLst/>
            <a:ahLst/>
            <a:cxnLst/>
            <a:rect r="r" b="b" t="t" l="l"/>
            <a:pathLst>
              <a:path h="1267294" w="1415971">
                <a:moveTo>
                  <a:pt x="0" y="0"/>
                </a:moveTo>
                <a:lnTo>
                  <a:pt x="1415971" y="0"/>
                </a:lnTo>
                <a:lnTo>
                  <a:pt x="1415971" y="1267294"/>
                </a:lnTo>
                <a:lnTo>
                  <a:pt x="0" y="126729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5111084" y="1513176"/>
            <a:ext cx="1301489" cy="1168087"/>
          </a:xfrm>
          <a:custGeom>
            <a:avLst/>
            <a:gdLst/>
            <a:ahLst/>
            <a:cxnLst/>
            <a:rect r="r" b="b" t="t" l="l"/>
            <a:pathLst>
              <a:path h="1168087" w="1301489">
                <a:moveTo>
                  <a:pt x="0" y="0"/>
                </a:moveTo>
                <a:lnTo>
                  <a:pt x="1301489" y="0"/>
                </a:lnTo>
                <a:lnTo>
                  <a:pt x="1301489" y="1168087"/>
                </a:lnTo>
                <a:lnTo>
                  <a:pt x="0" y="11680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4249965" y="264640"/>
            <a:ext cx="9788071" cy="85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2"/>
              </a:lnSpc>
              <a:spcBef>
                <a:spcPct val="0"/>
              </a:spcBef>
            </a:pPr>
            <a:r>
              <a:rPr lang="en-US" b="true" sz="6020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Arquitectura Tecnológica</a:t>
            </a:r>
          </a:p>
        </p:txBody>
      </p:sp>
      <p:sp>
        <p:nvSpPr>
          <p:cNvPr name="TextBox 57" id="57"/>
          <p:cNvSpPr txBox="true"/>
          <p:nvPr/>
        </p:nvSpPr>
        <p:spPr>
          <a:xfrm rot="-3193413">
            <a:off x="5719169" y="3099955"/>
            <a:ext cx="2089194" cy="3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b="true" sz="2249" spc="89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Front-End</a:t>
            </a:r>
          </a:p>
        </p:txBody>
      </p:sp>
      <p:sp>
        <p:nvSpPr>
          <p:cNvPr name="TextBox 58" id="58"/>
          <p:cNvSpPr txBox="true"/>
          <p:nvPr/>
        </p:nvSpPr>
        <p:spPr>
          <a:xfrm rot="2974528">
            <a:off x="10277908" y="2935357"/>
            <a:ext cx="2089194" cy="3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b="true" sz="2249" spc="89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Back-End</a:t>
            </a:r>
          </a:p>
        </p:txBody>
      </p:sp>
      <p:sp>
        <p:nvSpPr>
          <p:cNvPr name="TextBox 59" id="59"/>
          <p:cNvSpPr txBox="true"/>
          <p:nvPr/>
        </p:nvSpPr>
        <p:spPr>
          <a:xfrm rot="-2700000">
            <a:off x="10250367" y="6865651"/>
            <a:ext cx="2089194" cy="7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b="true" sz="2249" spc="89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Inteligencia Artificial</a:t>
            </a:r>
          </a:p>
        </p:txBody>
      </p:sp>
      <p:sp>
        <p:nvSpPr>
          <p:cNvPr name="TextBox 60" id="60"/>
          <p:cNvSpPr txBox="true"/>
          <p:nvPr/>
        </p:nvSpPr>
        <p:spPr>
          <a:xfrm rot="2700000">
            <a:off x="6007961" y="7060913"/>
            <a:ext cx="2089194" cy="3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b="true" sz="2249" spc="89">
                <a:solidFill>
                  <a:srgbClr val="000000"/>
                </a:solidFill>
                <a:latin typeface="Barlow 1 Bold"/>
                <a:ea typeface="Barlow 1 Bold"/>
                <a:cs typeface="Barlow 1 Bold"/>
                <a:sym typeface="Barlow 1 Bold"/>
              </a:rPr>
              <a:t>Base de datos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276281" y="4091137"/>
            <a:ext cx="3735437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b="true" sz="3600" spc="107">
                <a:solidFill>
                  <a:srgbClr val="000000"/>
                </a:solidFill>
                <a:latin typeface="Barlow 1 Ultra-Bold"/>
                <a:ea typeface="Barlow 1 Ultra-Bold"/>
                <a:cs typeface="Barlow 1 Ultra-Bold"/>
                <a:sym typeface="Barlow 1 Ultra-Bold"/>
              </a:rPr>
              <a:t>MYGOALFINANCE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132039" y="5323434"/>
            <a:ext cx="4003776" cy="316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75"/>
              </a:lnSpc>
              <a:spcBef>
                <a:spcPct val="0"/>
              </a:spcBef>
            </a:pPr>
            <a:r>
              <a:rPr lang="en-US" b="true" sz="1889" spc="56">
                <a:solidFill>
                  <a:srgbClr val="FFFFFF"/>
                </a:solidFill>
                <a:latin typeface="Barlow 1 Bold"/>
                <a:ea typeface="Barlow 1 Bold"/>
                <a:cs typeface="Barlow 1 Bold"/>
                <a:sym typeface="Barlow 1 Bold"/>
              </a:rPr>
              <a:t>ESTANDARES DE SEGURIDAD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425243" y="5697087"/>
            <a:ext cx="3586476" cy="90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6933" indent="-138466" lvl="1">
              <a:lnSpc>
                <a:spcPts val="1795"/>
              </a:lnSpc>
              <a:buFont typeface="Arial"/>
              <a:buChar char="•"/>
            </a:pPr>
            <a:r>
              <a:rPr lang="en-US" sz="1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Autenticación con  JWT (JSON Web Tokens)</a:t>
            </a:r>
          </a:p>
          <a:p>
            <a:pPr algn="l" marL="276933" indent="-138466" lvl="1">
              <a:lnSpc>
                <a:spcPts val="1795"/>
              </a:lnSpc>
              <a:buFont typeface="Arial"/>
              <a:buChar char="•"/>
            </a:pPr>
            <a:r>
              <a:rPr lang="en-US" sz="1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Comunicación cifrada mediante SSL/HTTPS</a:t>
            </a:r>
          </a:p>
          <a:p>
            <a:pPr algn="l" marL="276933" indent="-138466" lvl="1">
              <a:lnSpc>
                <a:spcPts val="1795"/>
              </a:lnSpc>
              <a:buFont typeface="Arial"/>
              <a:buChar char="•"/>
            </a:pPr>
            <a:r>
              <a:rPr lang="en-US" sz="1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ISO 27001</a:t>
            </a:r>
          </a:p>
          <a:p>
            <a:pPr algn="l" marL="276933" indent="-138466" lvl="1">
              <a:lnSpc>
                <a:spcPts val="1795"/>
              </a:lnSpc>
              <a:buFont typeface="Arial"/>
              <a:buChar char="•"/>
            </a:pPr>
            <a:r>
              <a:rPr lang="en-US" sz="1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OWASP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673826" y="2394409"/>
            <a:ext cx="3007312" cy="8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</a:pPr>
            <a:r>
              <a:rPr lang="en-US" b="true" sz="2484" spc="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Node.js + Typescript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673826" y="3383380"/>
            <a:ext cx="2940619" cy="89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Servicios, endpoints, autenticación, lógica del negocio.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673826" y="6178098"/>
            <a:ext cx="3007312" cy="8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</a:pPr>
            <a:r>
              <a:rPr lang="en-US" b="true" sz="2484" spc="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Groq API + Llama 3.1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F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3352800"/>
            <a:ext cx="5448300" cy="4476750"/>
            <a:chOff x="0" y="0"/>
            <a:chExt cx="1474019" cy="12111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2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3352800"/>
            <a:ext cx="5448300" cy="4476750"/>
            <a:chOff x="0" y="0"/>
            <a:chExt cx="1474019" cy="1211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3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3352800"/>
            <a:ext cx="5448300" cy="4476750"/>
            <a:chOff x="0" y="0"/>
            <a:chExt cx="1474019" cy="1211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4019" cy="1211169"/>
            </a:xfrm>
            <a:custGeom>
              <a:avLst/>
              <a:gdLst/>
              <a:ahLst/>
              <a:cxnLst/>
              <a:rect r="r" b="b" t="t" l="l"/>
              <a:pathLst>
                <a:path h="1211169" w="1474019">
                  <a:moveTo>
                    <a:pt x="21315" y="0"/>
                  </a:moveTo>
                  <a:lnTo>
                    <a:pt x="1452704" y="0"/>
                  </a:lnTo>
                  <a:cubicBezTo>
                    <a:pt x="1464476" y="0"/>
                    <a:pt x="1474019" y="9543"/>
                    <a:pt x="1474019" y="21315"/>
                  </a:cubicBezTo>
                  <a:lnTo>
                    <a:pt x="1474019" y="1189855"/>
                  </a:lnTo>
                  <a:cubicBezTo>
                    <a:pt x="1474019" y="1201626"/>
                    <a:pt x="1464476" y="1211169"/>
                    <a:pt x="1452704" y="1211169"/>
                  </a:cubicBezTo>
                  <a:lnTo>
                    <a:pt x="21315" y="1211169"/>
                  </a:lnTo>
                  <a:cubicBezTo>
                    <a:pt x="15662" y="1211169"/>
                    <a:pt x="10240" y="1208924"/>
                    <a:pt x="6243" y="1204926"/>
                  </a:cubicBezTo>
                  <a:cubicBezTo>
                    <a:pt x="2246" y="1200929"/>
                    <a:pt x="0" y="1195508"/>
                    <a:pt x="0" y="1189855"/>
                  </a:cubicBezTo>
                  <a:lnTo>
                    <a:pt x="0" y="21315"/>
                  </a:lnTo>
                  <a:cubicBezTo>
                    <a:pt x="0" y="9543"/>
                    <a:pt x="9543" y="0"/>
                    <a:pt x="21315" y="0"/>
                  </a:cubicBezTo>
                  <a:close/>
                </a:path>
              </a:pathLst>
            </a:custGeom>
            <a:blipFill>
              <a:blip r:embed="rId4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97170"/>
            <a:ext cx="11883261" cy="20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1"/>
              </a:lnSpc>
            </a:pPr>
            <a:r>
              <a:rPr lang="en-US" b="true" sz="7991">
                <a:solidFill>
                  <a:srgbClr val="E0E6F0"/>
                </a:solidFill>
                <a:latin typeface="Barlow 1 Bold"/>
                <a:ea typeface="Barlow 1 Bold"/>
                <a:cs typeface="Barlow 1 Bold"/>
                <a:sym typeface="Barlow 1 Bold"/>
              </a:rPr>
              <a:t>Fuentes de Ingresos: Planes de Suscripción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6750" y="8104809"/>
            <a:ext cx="5448300" cy="1240155"/>
            <a:chOff x="0" y="0"/>
            <a:chExt cx="7264400" cy="16535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E0E6F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PLAN FREE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E0E6F0"/>
                  </a:solidFill>
                  <a:latin typeface="Touvlo"/>
                  <a:ea typeface="Touvlo"/>
                  <a:cs typeface="Touvlo"/>
                  <a:sym typeface="Touvlo"/>
                </a:rPr>
                <a:t>Comienza sin costo, ideal para nuevos usuarios.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9850" y="8104809"/>
            <a:ext cx="5448300" cy="1240155"/>
            <a:chOff x="0" y="0"/>
            <a:chExt cx="7264400" cy="16535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E0E6F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PLAN PREMIUM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E0E6F0"/>
                  </a:solidFill>
                  <a:latin typeface="Touvlo"/>
                  <a:ea typeface="Touvlo"/>
                  <a:cs typeface="Touvlo"/>
                  <a:sym typeface="Touvlo"/>
                </a:rPr>
                <a:t>Incluye funciones avanzadas y soporte prioritario. CLP $4990/MES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8104809"/>
            <a:ext cx="5448300" cy="1240155"/>
            <a:chOff x="0" y="0"/>
            <a:chExt cx="7264400" cy="16535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7264400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E0E6F0"/>
                  </a:solidFill>
                  <a:latin typeface="Proxima Nova Condensed Bold"/>
                  <a:ea typeface="Proxima Nova Condensed Bold"/>
                  <a:cs typeface="Proxima Nova Condensed Bold"/>
                  <a:sym typeface="Proxima Nova Condensed Bold"/>
                </a:rPr>
                <a:t>PLAN B2B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48547"/>
              <a:ext cx="726440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 u="none">
                  <a:solidFill>
                    <a:srgbClr val="E0E6F0"/>
                  </a:solidFill>
                  <a:latin typeface="Touvlo"/>
                  <a:ea typeface="Touvlo"/>
                  <a:cs typeface="Touvlo"/>
                  <a:sym typeface="Touvlo"/>
                </a:rPr>
                <a:t>Soluciones personalizadas para empresas y licenciamiento.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5400000">
            <a:off x="-5014748" y="5014748"/>
            <a:ext cx="10287000" cy="257505"/>
            <a:chOff x="0" y="0"/>
            <a:chExt cx="2709333" cy="678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09333" cy="67820"/>
            </a:xfrm>
            <a:custGeom>
              <a:avLst/>
              <a:gdLst/>
              <a:ahLst/>
              <a:cxnLst/>
              <a:rect r="r" b="b" t="t" l="l"/>
              <a:pathLst>
                <a:path h="67820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7820"/>
                  </a:lnTo>
                  <a:lnTo>
                    <a:pt x="0" y="67820"/>
                  </a:lnTo>
                  <a:close/>
                </a:path>
              </a:pathLst>
            </a:custGeom>
            <a:solidFill>
              <a:srgbClr val="E0E6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709333" cy="105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980245" y="-2053613"/>
            <a:ext cx="6253479" cy="3524688"/>
          </a:xfrm>
          <a:custGeom>
            <a:avLst/>
            <a:gdLst/>
            <a:ahLst/>
            <a:cxnLst/>
            <a:rect r="r" b="b" t="t" l="l"/>
            <a:pathLst>
              <a:path h="3524688" w="6253479">
                <a:moveTo>
                  <a:pt x="0" y="0"/>
                </a:moveTo>
                <a:lnTo>
                  <a:pt x="6253478" y="0"/>
                </a:lnTo>
                <a:lnTo>
                  <a:pt x="6253478" y="3524687"/>
                </a:lnTo>
                <a:lnTo>
                  <a:pt x="0" y="3524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696923" y="-1714232"/>
            <a:ext cx="5256086" cy="2962521"/>
          </a:xfrm>
          <a:custGeom>
            <a:avLst/>
            <a:gdLst/>
            <a:ahLst/>
            <a:cxnLst/>
            <a:rect r="r" b="b" t="t" l="l"/>
            <a:pathLst>
              <a:path h="2962521" w="5256086">
                <a:moveTo>
                  <a:pt x="0" y="0"/>
                </a:moveTo>
                <a:lnTo>
                  <a:pt x="5256086" y="0"/>
                </a:lnTo>
                <a:lnTo>
                  <a:pt x="5256086" y="2962521"/>
                </a:lnTo>
                <a:lnTo>
                  <a:pt x="0" y="2962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DAG4aIyW3Kw</dc:identifier>
  <dcterms:modified xsi:type="dcterms:W3CDTF">2011-08-01T06:04:30Z</dcterms:modified>
  <cp:revision>1</cp:revision>
  <dc:title>AVANCE FINAL PROYECTO APP MYGOALFINANCE</dc:title>
</cp:coreProperties>
</file>